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24384000" cy="13716000"/>
  <p:notesSz cx="6858000" cy="9144000"/>
  <p:embeddedFontLst>
    <p:embeddedFont>
      <p:font typeface="Helvetica Neue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70bd9ICBP2pHwMd56Gnof5N6p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" type="tx">
  <p:cSld name="TITLE_AND_BODY">
    <p:bg>
      <p:bgPr>
        <a:solidFill>
          <a:srgbClr val="C5D6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orter Text + Photo, white">
  <p:cSld name="Shorter Text + Photo, white">
    <p:bg>
      <p:bgPr>
        <a:solidFill>
          <a:srgbClr val="F9F9F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>
            <a:spLocks noGrp="1"/>
          </p:cNvSpPr>
          <p:nvPr>
            <p:ph type="pic" idx="2"/>
          </p:nvPr>
        </p:nvSpPr>
        <p:spPr>
          <a:xfrm>
            <a:off x="12197554" y="0"/>
            <a:ext cx="12191208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18"/>
          <p:cNvSpPr txBox="1">
            <a:spLocks noGrp="1"/>
          </p:cNvSpPr>
          <p:nvPr>
            <p:ph type="sldNum" idx="12"/>
          </p:nvPr>
        </p:nvSpPr>
        <p:spPr>
          <a:xfrm>
            <a:off x="11178892" y="12771439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1252537" y="3167061"/>
            <a:ext cx="8313450" cy="418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  <a:defRPr sz="100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1252537" y="7903742"/>
            <a:ext cx="8313450" cy="418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">
  <p:cSld name="green">
    <p:bg>
      <p:bgPr>
        <a:solidFill>
          <a:srgbClr val="E0F9AF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Live Video Large">
  <p:cSld name="Title, Bullets &amp; Live Video Larg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>
            <a:spLocks noGrp="1"/>
          </p:cNvSpPr>
          <p:nvPr>
            <p:ph type="pic" idx="2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>
                <a:solidFill>
                  <a:srgbClr val="FFFFFF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>
                <a:solidFill>
                  <a:srgbClr val="FFFFFF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>
                <a:solidFill>
                  <a:srgbClr val="FFFFFF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>
                <a:solidFill>
                  <a:srgbClr val="FFFFFF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>
                <a:solidFill>
                  <a:srgbClr val="FFFFFF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>
                <a:solidFill>
                  <a:srgbClr val="FFFFFF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>
                <a:solidFill>
                  <a:srgbClr val="FFFFFF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>
                <a:solidFill>
                  <a:srgbClr val="FFFFFF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e.grusiene@litexpo.l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hyperlink" Target="tel:+3706583209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8801" y="5446062"/>
            <a:ext cx="9149599" cy="179129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"/>
          <p:cNvSpPr txBox="1"/>
          <p:nvPr/>
        </p:nvSpPr>
        <p:spPr>
          <a:xfrm>
            <a:off x="7074563" y="8086949"/>
            <a:ext cx="10234874" cy="9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 algn="ctr">
              <a:buSzPts val="3500"/>
            </a:pPr>
            <a:r>
              <a:rPr lang="en-US" sz="3500" dirty="0">
                <a:latin typeface="Helvetica Neue" panose="020B0604020202020204" charset="0"/>
              </a:rPr>
              <a:t>The main industrial event of the year in Lithuania</a:t>
            </a:r>
            <a:endParaRPr sz="3500" dirty="0">
              <a:latin typeface="Helvetica Neue" panose="020B06040202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1" descr="gradient 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6643" y="-62442"/>
            <a:ext cx="24646486" cy="1384088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1"/>
          <p:cNvSpPr txBox="1"/>
          <p:nvPr/>
        </p:nvSpPr>
        <p:spPr>
          <a:xfrm>
            <a:off x="866774" y="639461"/>
            <a:ext cx="6509501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enginuum 2026</a:t>
            </a:r>
            <a:endParaRPr/>
          </a:p>
        </p:txBody>
      </p:sp>
      <p:sp>
        <p:nvSpPr>
          <p:cNvPr id="238" name="Google Shape;238;p11"/>
          <p:cNvSpPr txBox="1"/>
          <p:nvPr/>
        </p:nvSpPr>
        <p:spPr>
          <a:xfrm>
            <a:off x="6614001" y="4319529"/>
            <a:ext cx="10402504" cy="402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Helvetica Neue"/>
              <a:buNone/>
            </a:pPr>
            <a:r>
              <a:rPr lang="en-US" sz="1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Co-engineering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Helvetica Neue"/>
              <a:buNone/>
            </a:pPr>
            <a:r>
              <a:rPr lang="en-US" sz="1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future</a:t>
            </a:r>
            <a:endParaRPr/>
          </a:p>
        </p:txBody>
      </p:sp>
      <p:sp>
        <p:nvSpPr>
          <p:cNvPr id="239" name="Google Shape;239;p11"/>
          <p:cNvSpPr txBox="1"/>
          <p:nvPr/>
        </p:nvSpPr>
        <p:spPr>
          <a:xfrm>
            <a:off x="7491623" y="9899574"/>
            <a:ext cx="3579642" cy="1439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 of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manufacturing</a:t>
            </a:r>
            <a:endParaRPr/>
          </a:p>
        </p:txBody>
      </p:sp>
      <p:sp>
        <p:nvSpPr>
          <p:cNvPr id="240" name="Google Shape;240;p11"/>
          <p:cNvSpPr txBox="1"/>
          <p:nvPr/>
        </p:nvSpPr>
        <p:spPr>
          <a:xfrm>
            <a:off x="19855847" y="7331900"/>
            <a:ext cx="3534000" cy="14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security</a:t>
            </a:r>
            <a:endParaRPr/>
          </a:p>
        </p:txBody>
      </p:sp>
      <p:sp>
        <p:nvSpPr>
          <p:cNvPr id="241" name="Google Shape;241;p11"/>
          <p:cNvSpPr txBox="1"/>
          <p:nvPr/>
        </p:nvSpPr>
        <p:spPr>
          <a:xfrm>
            <a:off x="1928995" y="6892828"/>
            <a:ext cx="2669595" cy="143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making</a:t>
            </a:r>
            <a:endParaRPr/>
          </a:p>
        </p:txBody>
      </p:sp>
      <p:sp>
        <p:nvSpPr>
          <p:cNvPr id="242" name="Google Shape;242;p11"/>
          <p:cNvSpPr txBox="1"/>
          <p:nvPr/>
        </p:nvSpPr>
        <p:spPr>
          <a:xfrm>
            <a:off x="11188053" y="1981650"/>
            <a:ext cx="4112100" cy="14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intelligence</a:t>
            </a:r>
            <a:endParaRPr/>
          </a:p>
        </p:txBody>
      </p:sp>
      <p:sp>
        <p:nvSpPr>
          <p:cNvPr id="243" name="Google Shape;243;p11"/>
          <p:cNvSpPr txBox="1"/>
          <p:nvPr/>
        </p:nvSpPr>
        <p:spPr>
          <a:xfrm>
            <a:off x="15696441" y="9812063"/>
            <a:ext cx="2439780" cy="1439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</a:pPr>
            <a:r>
              <a:rPr lang="en-US"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energy</a:t>
            </a:r>
            <a:endParaRPr/>
          </a:p>
        </p:txBody>
      </p:sp>
      <p:pic>
        <p:nvPicPr>
          <p:cNvPr id="244" name="Google Shape;244;p11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414" y="3784191"/>
            <a:ext cx="448617" cy="41163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1"/>
          <p:cNvSpPr/>
          <p:nvPr/>
        </p:nvSpPr>
        <p:spPr>
          <a:xfrm>
            <a:off x="6148515" y="4461509"/>
            <a:ext cx="11069540" cy="3900189"/>
          </a:xfrm>
          <a:prstGeom prst="roundRect">
            <a:avLst>
              <a:gd name="adj" fmla="val 2279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6" name="Google Shape;246;p11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4165" y="9563853"/>
            <a:ext cx="223254" cy="7441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1"/>
          <p:cNvSpPr/>
          <p:nvPr/>
        </p:nvSpPr>
        <p:spPr>
          <a:xfrm>
            <a:off x="7286494" y="9794215"/>
            <a:ext cx="3740591" cy="1426664"/>
          </a:xfrm>
          <a:prstGeom prst="roundRect">
            <a:avLst>
              <a:gd name="adj" fmla="val 3961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8" name="Google Shape;248;p11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46729" y="6996191"/>
            <a:ext cx="223254" cy="7441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1"/>
          <p:cNvSpPr/>
          <p:nvPr/>
        </p:nvSpPr>
        <p:spPr>
          <a:xfrm>
            <a:off x="19649050" y="7226550"/>
            <a:ext cx="3740700" cy="1426800"/>
          </a:xfrm>
          <a:prstGeom prst="roundRect">
            <a:avLst>
              <a:gd name="adj" fmla="val 3961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0" name="Google Shape;250;p11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39389" y="6557106"/>
            <a:ext cx="223254" cy="7441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1"/>
          <p:cNvSpPr/>
          <p:nvPr/>
        </p:nvSpPr>
        <p:spPr>
          <a:xfrm>
            <a:off x="1741719" y="6787468"/>
            <a:ext cx="2776488" cy="1426665"/>
          </a:xfrm>
          <a:prstGeom prst="roundRect">
            <a:avLst>
              <a:gd name="adj" fmla="val 3961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2" name="Google Shape;252;p11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6534" y="1645937"/>
            <a:ext cx="223255" cy="7441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1"/>
          <p:cNvSpPr/>
          <p:nvPr/>
        </p:nvSpPr>
        <p:spPr>
          <a:xfrm>
            <a:off x="11027077" y="1854754"/>
            <a:ext cx="4231800" cy="1426800"/>
          </a:xfrm>
          <a:prstGeom prst="roundRect">
            <a:avLst>
              <a:gd name="adj" fmla="val 3961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4" name="Google Shape;254;p11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85250" y="9476342"/>
            <a:ext cx="223254" cy="7441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1"/>
          <p:cNvSpPr/>
          <p:nvPr/>
        </p:nvSpPr>
        <p:spPr>
          <a:xfrm>
            <a:off x="15487580" y="9706704"/>
            <a:ext cx="2656894" cy="1426665"/>
          </a:xfrm>
          <a:prstGeom prst="roundRect">
            <a:avLst>
              <a:gd name="adj" fmla="val 3961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6" name="Google Shape;256;p11"/>
          <p:cNvCxnSpPr/>
          <p:nvPr/>
        </p:nvCxnSpPr>
        <p:spPr>
          <a:xfrm>
            <a:off x="17219932" y="6407683"/>
            <a:ext cx="2432499" cy="154663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57" name="Google Shape;257;p11"/>
          <p:cNvCxnSpPr/>
          <p:nvPr/>
        </p:nvCxnSpPr>
        <p:spPr>
          <a:xfrm flipH="1">
            <a:off x="9156790" y="8364641"/>
            <a:ext cx="903566" cy="143256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58" name="Google Shape;258;p11"/>
          <p:cNvCxnSpPr/>
          <p:nvPr/>
        </p:nvCxnSpPr>
        <p:spPr>
          <a:xfrm>
            <a:off x="12900859" y="8364152"/>
            <a:ext cx="2588872" cy="2023237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59" name="Google Shape;259;p11"/>
          <p:cNvCxnSpPr/>
          <p:nvPr/>
        </p:nvCxnSpPr>
        <p:spPr>
          <a:xfrm flipH="1">
            <a:off x="4518156" y="6412107"/>
            <a:ext cx="1628332" cy="1101237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60" name="Google Shape;260;p11"/>
          <p:cNvCxnSpPr/>
          <p:nvPr/>
        </p:nvCxnSpPr>
        <p:spPr>
          <a:xfrm flipH="1">
            <a:off x="11664992" y="3298227"/>
            <a:ext cx="1160909" cy="116090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2" descr="enginuum-2025 11 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3" descr="a-c-siFhZ3cZb8w-unsplash.jpg"/>
          <p:cNvPicPr preferRelativeResize="0"/>
          <p:nvPr/>
        </p:nvPicPr>
        <p:blipFill rotWithShape="1">
          <a:blip r:embed="rId3">
            <a:alphaModFix/>
          </a:blip>
          <a:srcRect t="7808" b="7808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3"/>
          <p:cNvSpPr/>
          <p:nvPr/>
        </p:nvSpPr>
        <p:spPr>
          <a:xfrm>
            <a:off x="-128014" y="-62592"/>
            <a:ext cx="24640028" cy="13968184"/>
          </a:xfrm>
          <a:prstGeom prst="rect">
            <a:avLst/>
          </a:prstGeom>
          <a:solidFill>
            <a:srgbClr val="000000">
              <a:alpha val="24705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13"/>
          <p:cNvSpPr txBox="1"/>
          <p:nvPr/>
        </p:nvSpPr>
        <p:spPr>
          <a:xfrm>
            <a:off x="0" y="5638117"/>
            <a:ext cx="24383999" cy="243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15000"/>
            </a:pPr>
            <a:r>
              <a:rPr lang="en-US" sz="12000" dirty="0">
                <a:solidFill>
                  <a:schemeClr val="bg1"/>
                </a:solidFill>
                <a:latin typeface="Helvetica Neue" panose="020B0604020202020204" charset="0"/>
              </a:rPr>
              <a:t>Let’s create the event together</a:t>
            </a:r>
            <a:endParaRPr sz="12000" dirty="0">
              <a:solidFill>
                <a:schemeClr val="bg1"/>
              </a:solidFill>
              <a:latin typeface="Helvetica Neue" panose="020B0604020202020204" charset="0"/>
            </a:endParaRPr>
          </a:p>
        </p:txBody>
      </p:sp>
      <p:pic>
        <p:nvPicPr>
          <p:cNvPr id="273" name="Google Shape;273;p1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0709" y="4287287"/>
            <a:ext cx="3682583" cy="72097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3"/>
          <p:cNvSpPr txBox="1"/>
          <p:nvPr/>
        </p:nvSpPr>
        <p:spPr>
          <a:xfrm>
            <a:off x="8972025" y="8961550"/>
            <a:ext cx="59490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"/>
              <a:buNone/>
            </a:pPr>
            <a:r>
              <a:rPr lang="en-US" sz="50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2026 </a:t>
            </a:r>
            <a:r>
              <a:rPr lang="lt-LT" sz="50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June</a:t>
            </a:r>
            <a:r>
              <a:rPr lang="en-US" sz="50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3-4</a:t>
            </a:r>
            <a:endParaRPr dirty="0"/>
          </a:p>
        </p:txBody>
      </p:sp>
      <p:pic>
        <p:nvPicPr>
          <p:cNvPr id="275" name="Google Shape;275;p13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4445" y="5341945"/>
            <a:ext cx="454183" cy="416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"/>
          <p:cNvSpPr txBox="1"/>
          <p:nvPr/>
        </p:nvSpPr>
        <p:spPr>
          <a:xfrm>
            <a:off x="20553176" y="11080642"/>
            <a:ext cx="3309675" cy="187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Edita Grušienė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</a:pPr>
            <a:r>
              <a:rPr lang="en-US" sz="2700" b="0" i="0" u="sng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e.grusiene@litexpo.lt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"/>
              <a:buNone/>
            </a:pPr>
            <a:r>
              <a:rPr lang="en-US" sz="2700" b="0" i="0" u="sng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+370 658 32 093</a:t>
            </a:r>
            <a:endParaRPr/>
          </a:p>
        </p:txBody>
      </p:sp>
      <p:pic>
        <p:nvPicPr>
          <p:cNvPr id="281" name="Google Shape;281;p14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346" y="10891425"/>
            <a:ext cx="10691395" cy="209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" descr="gradient 1.jpg"/>
          <p:cNvPicPr preferRelativeResize="0"/>
          <p:nvPr/>
        </p:nvPicPr>
        <p:blipFill rotWithShape="1">
          <a:blip r:embed="rId3">
            <a:alphaModFix/>
          </a:blip>
          <a:srcRect t="9992" b="9991"/>
          <a:stretch/>
        </p:blipFill>
        <p:spPr>
          <a:xfrm>
            <a:off x="505273" y="555311"/>
            <a:ext cx="23335357" cy="104997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19" y="0"/>
                </a:moveTo>
                <a:cubicBezTo>
                  <a:pt x="508" y="0"/>
                  <a:pt x="381" y="0"/>
                  <a:pt x="297" y="78"/>
                </a:cubicBezTo>
                <a:cubicBezTo>
                  <a:pt x="175" y="177"/>
                  <a:pt x="80" y="389"/>
                  <a:pt x="35" y="660"/>
                </a:cubicBezTo>
                <a:cubicBezTo>
                  <a:pt x="0" y="847"/>
                  <a:pt x="0" y="1129"/>
                  <a:pt x="0" y="1598"/>
                </a:cubicBezTo>
                <a:lnTo>
                  <a:pt x="0" y="20002"/>
                </a:lnTo>
                <a:cubicBezTo>
                  <a:pt x="0" y="20471"/>
                  <a:pt x="0" y="20753"/>
                  <a:pt x="35" y="20940"/>
                </a:cubicBezTo>
                <a:cubicBezTo>
                  <a:pt x="80" y="21211"/>
                  <a:pt x="175" y="21423"/>
                  <a:pt x="297" y="21522"/>
                </a:cubicBezTo>
                <a:cubicBezTo>
                  <a:pt x="381" y="21600"/>
                  <a:pt x="508" y="21600"/>
                  <a:pt x="719" y="21600"/>
                </a:cubicBezTo>
                <a:lnTo>
                  <a:pt x="20881" y="21600"/>
                </a:lnTo>
                <a:cubicBezTo>
                  <a:pt x="21092" y="21600"/>
                  <a:pt x="21218" y="21600"/>
                  <a:pt x="21303" y="21522"/>
                </a:cubicBezTo>
                <a:cubicBezTo>
                  <a:pt x="21424" y="21423"/>
                  <a:pt x="21520" y="21211"/>
                  <a:pt x="21565" y="20940"/>
                </a:cubicBezTo>
                <a:cubicBezTo>
                  <a:pt x="21600" y="20753"/>
                  <a:pt x="21600" y="20471"/>
                  <a:pt x="21600" y="20002"/>
                </a:cubicBezTo>
                <a:lnTo>
                  <a:pt x="21600" y="1598"/>
                </a:lnTo>
                <a:cubicBezTo>
                  <a:pt x="21600" y="1129"/>
                  <a:pt x="21600" y="847"/>
                  <a:pt x="21565" y="660"/>
                </a:cubicBezTo>
                <a:cubicBezTo>
                  <a:pt x="21520" y="389"/>
                  <a:pt x="21424" y="177"/>
                  <a:pt x="21303" y="78"/>
                </a:cubicBezTo>
                <a:cubicBezTo>
                  <a:pt x="21218" y="0"/>
                  <a:pt x="21092" y="0"/>
                  <a:pt x="20881" y="0"/>
                </a:cubicBezTo>
                <a:lnTo>
                  <a:pt x="719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3" name="Google Shape;43;p2"/>
          <p:cNvSpPr txBox="1"/>
          <p:nvPr/>
        </p:nvSpPr>
        <p:spPr>
          <a:xfrm>
            <a:off x="8972025" y="11977250"/>
            <a:ext cx="59490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</a:pPr>
            <a:r>
              <a:rPr lang="en-US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2026 </a:t>
            </a:r>
            <a:r>
              <a:rPr lang="lt-LT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June</a:t>
            </a:r>
            <a:r>
              <a:rPr lang="en-US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3-4</a:t>
            </a:r>
            <a:endParaRPr dirty="0"/>
          </a:p>
        </p:txBody>
      </p:sp>
      <p:pic>
        <p:nvPicPr>
          <p:cNvPr id="44" name="Google Shape;44;p2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80424" y="12057152"/>
            <a:ext cx="1426265" cy="65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574" y="12056885"/>
            <a:ext cx="3732013" cy="73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80606" y="3136511"/>
            <a:ext cx="18643286" cy="53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" descr="gradient 2.jpg"/>
          <p:cNvPicPr preferRelativeResize="0"/>
          <p:nvPr/>
        </p:nvPicPr>
        <p:blipFill rotWithShape="1">
          <a:blip r:embed="rId3">
            <a:alphaModFix/>
          </a:blip>
          <a:srcRect t="1955" b="1956"/>
          <a:stretch/>
        </p:blipFill>
        <p:spPr>
          <a:xfrm>
            <a:off x="8734952" y="554366"/>
            <a:ext cx="15109826" cy="126071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0" y="0"/>
                </a:moveTo>
                <a:cubicBezTo>
                  <a:pt x="785" y="0"/>
                  <a:pt x="589" y="0"/>
                  <a:pt x="458" y="65"/>
                </a:cubicBezTo>
                <a:cubicBezTo>
                  <a:pt x="271" y="147"/>
                  <a:pt x="123" y="324"/>
                  <a:pt x="54" y="549"/>
                </a:cubicBezTo>
                <a:cubicBezTo>
                  <a:pt x="0" y="706"/>
                  <a:pt x="0" y="940"/>
                  <a:pt x="0" y="1331"/>
                </a:cubicBezTo>
                <a:lnTo>
                  <a:pt x="0" y="20270"/>
                </a:lnTo>
                <a:cubicBezTo>
                  <a:pt x="0" y="20660"/>
                  <a:pt x="0" y="20894"/>
                  <a:pt x="54" y="21051"/>
                </a:cubicBezTo>
                <a:cubicBezTo>
                  <a:pt x="123" y="21276"/>
                  <a:pt x="271" y="21453"/>
                  <a:pt x="458" y="21535"/>
                </a:cubicBezTo>
                <a:cubicBezTo>
                  <a:pt x="589" y="21600"/>
                  <a:pt x="785" y="21600"/>
                  <a:pt x="1110" y="21600"/>
                </a:cubicBezTo>
                <a:lnTo>
                  <a:pt x="20490" y="21600"/>
                </a:lnTo>
                <a:cubicBezTo>
                  <a:pt x="20816" y="21600"/>
                  <a:pt x="21011" y="21600"/>
                  <a:pt x="21142" y="21535"/>
                </a:cubicBezTo>
                <a:cubicBezTo>
                  <a:pt x="21329" y="21453"/>
                  <a:pt x="21477" y="21276"/>
                  <a:pt x="21546" y="21051"/>
                </a:cubicBezTo>
                <a:cubicBezTo>
                  <a:pt x="21600" y="20894"/>
                  <a:pt x="21600" y="20660"/>
                  <a:pt x="21600" y="20270"/>
                </a:cubicBezTo>
                <a:lnTo>
                  <a:pt x="21600" y="1331"/>
                </a:lnTo>
                <a:cubicBezTo>
                  <a:pt x="21600" y="940"/>
                  <a:pt x="21600" y="706"/>
                  <a:pt x="21546" y="549"/>
                </a:cubicBezTo>
                <a:cubicBezTo>
                  <a:pt x="21477" y="324"/>
                  <a:pt x="21329" y="147"/>
                  <a:pt x="21142" y="65"/>
                </a:cubicBezTo>
                <a:cubicBezTo>
                  <a:pt x="21011" y="0"/>
                  <a:pt x="20816" y="0"/>
                  <a:pt x="20490" y="0"/>
                </a:cubicBezTo>
                <a:lnTo>
                  <a:pt x="111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0" name="Google Shape;70;p4"/>
          <p:cNvSpPr txBox="1"/>
          <p:nvPr/>
        </p:nvSpPr>
        <p:spPr>
          <a:xfrm>
            <a:off x="866774" y="639461"/>
            <a:ext cx="6509501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enginuum 2026</a:t>
            </a:r>
            <a:endParaRPr/>
          </a:p>
        </p:txBody>
      </p:sp>
      <p:cxnSp>
        <p:nvCxnSpPr>
          <p:cNvPr id="71" name="Google Shape;71;p4"/>
          <p:cNvCxnSpPr/>
          <p:nvPr/>
        </p:nvCxnSpPr>
        <p:spPr>
          <a:xfrm rot="10800000" flipH="1">
            <a:off x="6211830" y="6837930"/>
            <a:ext cx="9729183" cy="135005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72" name="Google Shape;72;p4"/>
          <p:cNvCxnSpPr/>
          <p:nvPr/>
        </p:nvCxnSpPr>
        <p:spPr>
          <a:xfrm>
            <a:off x="6370826" y="4761687"/>
            <a:ext cx="8619286" cy="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73" name="Google Shape;73;p4"/>
          <p:cNvCxnSpPr/>
          <p:nvPr/>
        </p:nvCxnSpPr>
        <p:spPr>
          <a:xfrm>
            <a:off x="4866842" y="11011510"/>
            <a:ext cx="6509501" cy="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4" name="Google Shape;74;p4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5943" y="7002905"/>
            <a:ext cx="448618" cy="41163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"/>
          <p:cNvSpPr txBox="1"/>
          <p:nvPr/>
        </p:nvSpPr>
        <p:spPr>
          <a:xfrm>
            <a:off x="1955425" y="7849351"/>
            <a:ext cx="39255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</a:pPr>
            <a:r>
              <a:rPr lang="lt-LT" sz="5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Nucleus</a:t>
            </a:r>
            <a:endParaRPr dirty="0"/>
          </a:p>
        </p:txBody>
      </p:sp>
      <p:sp>
        <p:nvSpPr>
          <p:cNvPr id="76" name="Google Shape;76;p4"/>
          <p:cNvSpPr txBox="1"/>
          <p:nvPr/>
        </p:nvSpPr>
        <p:spPr>
          <a:xfrm>
            <a:off x="773538" y="1421264"/>
            <a:ext cx="7777547" cy="16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</a:pPr>
            <a:r>
              <a:rPr lang="lt-LT" sz="5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Exhibition</a:t>
            </a:r>
            <a:endParaRPr lang="lt-LT" sz="55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</a:pPr>
            <a:r>
              <a:rPr lang="lt-LT" sz="5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participants</a:t>
            </a:r>
            <a:endParaRPr sz="5500" dirty="0"/>
          </a:p>
        </p:txBody>
      </p:sp>
      <p:pic>
        <p:nvPicPr>
          <p:cNvPr id="77" name="Google Shape;77;p4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5564" y="3918972"/>
            <a:ext cx="223255" cy="7441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4"/>
          <p:cNvSpPr txBox="1"/>
          <p:nvPr/>
        </p:nvSpPr>
        <p:spPr>
          <a:xfrm>
            <a:off x="1955434" y="4138104"/>
            <a:ext cx="4181280" cy="140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lang="lt-LT" sz="4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Broad</a:t>
            </a:r>
            <a:r>
              <a:rPr lang="lt-LT" sz="4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4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Industry</a:t>
            </a:r>
            <a:endParaRPr dirty="0"/>
          </a:p>
        </p:txBody>
      </p:sp>
      <p:sp>
        <p:nvSpPr>
          <p:cNvPr id="79" name="Google Shape;79;p4"/>
          <p:cNvSpPr/>
          <p:nvPr/>
        </p:nvSpPr>
        <p:spPr>
          <a:xfrm>
            <a:off x="1591924" y="7671901"/>
            <a:ext cx="4777500" cy="1270800"/>
          </a:xfrm>
          <a:prstGeom prst="roundRect">
            <a:avLst>
              <a:gd name="adj" fmla="val 0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1615041" y="4013088"/>
            <a:ext cx="4777500" cy="1668900"/>
          </a:xfrm>
          <a:prstGeom prst="roundRect">
            <a:avLst>
              <a:gd name="adj" fmla="val 5330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1" name="Google Shape;81;p4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5940" y="10344548"/>
            <a:ext cx="223254" cy="7441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"/>
          <p:cNvSpPr txBox="1"/>
          <p:nvPr/>
        </p:nvSpPr>
        <p:spPr>
          <a:xfrm>
            <a:off x="1816996" y="10563680"/>
            <a:ext cx="3018397" cy="916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lang="en-US" sz="4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t-LT" sz="4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cosystem</a:t>
            </a:r>
            <a:endParaRPr dirty="0"/>
          </a:p>
        </p:txBody>
      </p:sp>
      <p:sp>
        <p:nvSpPr>
          <p:cNvPr id="83" name="Google Shape;83;p4"/>
          <p:cNvSpPr/>
          <p:nvPr/>
        </p:nvSpPr>
        <p:spPr>
          <a:xfrm>
            <a:off x="1608269" y="10574910"/>
            <a:ext cx="3253679" cy="893562"/>
          </a:xfrm>
          <a:prstGeom prst="roundRect">
            <a:avLst>
              <a:gd name="adj" fmla="val 6324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/>
          <p:nvPr/>
        </p:nvSpPr>
        <p:spPr>
          <a:xfrm>
            <a:off x="517387" y="4121408"/>
            <a:ext cx="7620001" cy="9084270"/>
          </a:xfrm>
          <a:prstGeom prst="roundRect">
            <a:avLst>
              <a:gd name="adj" fmla="val 6667"/>
            </a:avLst>
          </a:prstGeom>
          <a:solidFill>
            <a:srgbClr val="E5F8B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5"/>
          <p:cNvSpPr/>
          <p:nvPr/>
        </p:nvSpPr>
        <p:spPr>
          <a:xfrm>
            <a:off x="8368467" y="4057909"/>
            <a:ext cx="7620000" cy="9084270"/>
          </a:xfrm>
          <a:prstGeom prst="roundRect">
            <a:avLst>
              <a:gd name="adj" fmla="val 6667"/>
            </a:avLst>
          </a:prstGeom>
          <a:solidFill>
            <a:srgbClr val="F7805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5"/>
          <p:cNvSpPr/>
          <p:nvPr/>
        </p:nvSpPr>
        <p:spPr>
          <a:xfrm>
            <a:off x="16219547" y="4064000"/>
            <a:ext cx="7620001" cy="9084270"/>
          </a:xfrm>
          <a:prstGeom prst="roundRect">
            <a:avLst>
              <a:gd name="adj" fmla="val 6667"/>
            </a:avLst>
          </a:prstGeom>
          <a:solidFill>
            <a:srgbClr val="C8D5F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866774" y="639461"/>
            <a:ext cx="6509501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enginuum 2026</a:t>
            </a:r>
            <a:endParaRPr/>
          </a:p>
        </p:txBody>
      </p:sp>
      <p:sp>
        <p:nvSpPr>
          <p:cNvPr id="92" name="Google Shape;92;p5"/>
          <p:cNvSpPr txBox="1"/>
          <p:nvPr/>
        </p:nvSpPr>
        <p:spPr>
          <a:xfrm>
            <a:off x="773538" y="1421264"/>
            <a:ext cx="9386462" cy="1270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85000" lnSpcReduction="10000"/>
          </a:bodyPr>
          <a:lstStyle/>
          <a:p>
            <a:pPr lvl="0">
              <a:buSzPts val="7500"/>
            </a:pPr>
            <a:r>
              <a:rPr lang="lt-LT" sz="8000" dirty="0" err="1">
                <a:latin typeface="Helvetica Neue"/>
                <a:ea typeface="Helvetica Neue"/>
                <a:cs typeface="Helvetica Neue"/>
                <a:sym typeface="Helvetica Neue"/>
              </a:rPr>
              <a:t>Exhibition</a:t>
            </a:r>
            <a:r>
              <a:rPr lang="lt-LT" sz="80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8000" dirty="0" err="1">
                <a:latin typeface="Helvetica Neue"/>
                <a:ea typeface="Helvetica Neue"/>
                <a:cs typeface="Helvetica Neue"/>
                <a:sym typeface="Helvetica Neue"/>
              </a:rPr>
              <a:t>participants</a:t>
            </a:r>
            <a:endParaRPr lang="lt-LT" sz="8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</a:pPr>
            <a:endParaRPr dirty="0"/>
          </a:p>
        </p:txBody>
      </p:sp>
      <p:sp>
        <p:nvSpPr>
          <p:cNvPr id="93" name="Google Shape;93;p5"/>
          <p:cNvSpPr txBox="1"/>
          <p:nvPr/>
        </p:nvSpPr>
        <p:spPr>
          <a:xfrm>
            <a:off x="877912" y="4439987"/>
            <a:ext cx="4276283" cy="95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buSzPts val="4200"/>
            </a:pPr>
            <a:r>
              <a:rPr lang="lt-LT" sz="4400" dirty="0" err="1">
                <a:latin typeface="Helvetica Neue"/>
                <a:ea typeface="Helvetica Neue"/>
                <a:cs typeface="Helvetica Neue"/>
                <a:sym typeface="Helvetica Neue"/>
              </a:rPr>
              <a:t>Nucleus</a:t>
            </a:r>
            <a:endParaRPr dirty="0"/>
          </a:p>
        </p:txBody>
      </p:sp>
      <p:pic>
        <p:nvPicPr>
          <p:cNvPr id="94" name="Google Shape;94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102" y="8243140"/>
            <a:ext cx="713808" cy="71380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 txBox="1"/>
          <p:nvPr/>
        </p:nvSpPr>
        <p:spPr>
          <a:xfrm>
            <a:off x="2169298" y="8242545"/>
            <a:ext cx="5757523" cy="95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</a:pPr>
            <a:r>
              <a:rPr lang="lt-LT" sz="2500" dirty="0" err="1"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lt-LT" sz="2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rocessing</a:t>
            </a:r>
            <a:r>
              <a:rPr lang="lt-LT" sz="2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manufacturing</a:t>
            </a:r>
            <a:r>
              <a:rPr lang="lt-LT" sz="2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lt-LT" sz="2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</a:t>
            </a:r>
            <a:endParaRPr dirty="0"/>
          </a:p>
        </p:txBody>
      </p:sp>
      <p:pic>
        <p:nvPicPr>
          <p:cNvPr id="96" name="Google Shape;96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102" y="9405969"/>
            <a:ext cx="713808" cy="71380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5"/>
          <p:cNvSpPr txBox="1"/>
          <p:nvPr/>
        </p:nvSpPr>
        <p:spPr>
          <a:xfrm>
            <a:off x="2169298" y="9533966"/>
            <a:ext cx="5757523" cy="53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</a:pPr>
            <a:r>
              <a:rPr lang="en-US" sz="2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Ener</a:t>
            </a:r>
            <a:r>
              <a:rPr lang="lt-LT" sz="2500" dirty="0" err="1">
                <a:latin typeface="Helvetica Neue"/>
                <a:ea typeface="Helvetica Neue"/>
                <a:cs typeface="Helvetica Neue"/>
                <a:sym typeface="Helvetica Neue"/>
              </a:rPr>
              <a:t>gy</a:t>
            </a:r>
            <a:endParaRPr dirty="0"/>
          </a:p>
        </p:txBody>
      </p:sp>
      <p:pic>
        <p:nvPicPr>
          <p:cNvPr id="98" name="Google Shape;98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102" y="10568798"/>
            <a:ext cx="713808" cy="71380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"/>
          <p:cNvSpPr txBox="1"/>
          <p:nvPr/>
        </p:nvSpPr>
        <p:spPr>
          <a:xfrm>
            <a:off x="2169298" y="10438337"/>
            <a:ext cx="5376386" cy="106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</a:pPr>
            <a:r>
              <a:rPr lang="lt-LT" sz="2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Defence</a:t>
            </a:r>
            <a:r>
              <a:rPr lang="lt-LT" sz="2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lt-LT" sz="2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security</a:t>
            </a:r>
            <a:r>
              <a:rPr lang="lt-LT" sz="2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industry</a:t>
            </a:r>
            <a:r>
              <a:rPr lang="lt-LT" sz="2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lt-LT" sz="2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dual-use</a:t>
            </a:r>
            <a:r>
              <a:rPr lang="lt-LT" sz="2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2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technologies</a:t>
            </a:r>
            <a:r>
              <a:rPr lang="lt-LT" sz="2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dirty="0"/>
          </a:p>
        </p:txBody>
      </p:sp>
      <p:pic>
        <p:nvPicPr>
          <p:cNvPr id="100" name="Google Shape;100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102" y="11731627"/>
            <a:ext cx="713808" cy="71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5"/>
          <p:cNvSpPr txBox="1"/>
          <p:nvPr/>
        </p:nvSpPr>
        <p:spPr>
          <a:xfrm>
            <a:off x="2169298" y="11793564"/>
            <a:ext cx="5376386" cy="699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</a:pPr>
            <a:r>
              <a:rPr lang="lt-LT" sz="25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High-tech</a:t>
            </a:r>
            <a:endParaRPr dirty="0"/>
          </a:p>
        </p:txBody>
      </p:sp>
      <p:sp>
        <p:nvSpPr>
          <p:cNvPr id="102" name="Google Shape;102;p5"/>
          <p:cNvSpPr txBox="1"/>
          <p:nvPr/>
        </p:nvSpPr>
        <p:spPr>
          <a:xfrm>
            <a:off x="8755069" y="4439987"/>
            <a:ext cx="5376386" cy="1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lnSpc>
                <a:spcPct val="90000"/>
              </a:lnSpc>
              <a:buSzPts val="4000"/>
            </a:pPr>
            <a:r>
              <a:rPr lang="lt-LT" sz="4400" dirty="0" err="1">
                <a:latin typeface="Helvetica Neue"/>
                <a:ea typeface="Helvetica Neue"/>
                <a:cs typeface="Helvetica Neue"/>
                <a:sym typeface="Helvetica Neue"/>
              </a:rPr>
              <a:t>Broad</a:t>
            </a:r>
            <a:r>
              <a:rPr lang="lt-LT" sz="44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4400" dirty="0" err="1">
                <a:latin typeface="Helvetica Neue"/>
                <a:ea typeface="Helvetica Neue"/>
                <a:cs typeface="Helvetica Neue"/>
                <a:sym typeface="Helvetica Neue"/>
              </a:rPr>
              <a:t>industrial</a:t>
            </a:r>
            <a:r>
              <a:rPr lang="lt-LT" sz="44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4400" dirty="0" err="1">
                <a:latin typeface="Helvetica Neue"/>
                <a:ea typeface="Helvetica Neue"/>
                <a:cs typeface="Helvetica Neue"/>
                <a:sym typeface="Helvetica Neue"/>
              </a:rPr>
              <a:t>sector</a:t>
            </a:r>
            <a:endParaRPr lang="lt-LT" sz="4400" dirty="0"/>
          </a:p>
        </p:txBody>
      </p:sp>
      <p:pic>
        <p:nvPicPr>
          <p:cNvPr id="103" name="Google Shape;103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5141" y="8243140"/>
            <a:ext cx="713808" cy="71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/>
        </p:nvSpPr>
        <p:spPr>
          <a:xfrm>
            <a:off x="9938336" y="8371137"/>
            <a:ext cx="5757523" cy="53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buSzPts val="2500"/>
            </a:pPr>
            <a:r>
              <a:rPr lang="en-GB" sz="2500" dirty="0">
                <a:latin typeface="Helvetica Neue" panose="020B0604020202020204" charset="0"/>
              </a:rPr>
              <a:t>Industrial IT and artificial intelligence</a:t>
            </a:r>
            <a:endParaRPr sz="2500" dirty="0">
              <a:latin typeface="Helvetica Neue" panose="020B0604020202020204" charset="0"/>
            </a:endParaRPr>
          </a:p>
        </p:txBody>
      </p:sp>
      <p:pic>
        <p:nvPicPr>
          <p:cNvPr id="105" name="Google Shape;105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5141" y="9405969"/>
            <a:ext cx="713808" cy="71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5141" y="10568798"/>
            <a:ext cx="713808" cy="71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5141" y="11731627"/>
            <a:ext cx="713808" cy="71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"/>
          <p:cNvSpPr txBox="1"/>
          <p:nvPr/>
        </p:nvSpPr>
        <p:spPr>
          <a:xfrm>
            <a:off x="16602143" y="4439987"/>
            <a:ext cx="4276282" cy="95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lang="en-US" sz="4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t-LT" sz="4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cosystem</a:t>
            </a:r>
            <a:endParaRPr dirty="0"/>
          </a:p>
        </p:txBody>
      </p:sp>
      <p:pic>
        <p:nvPicPr>
          <p:cNvPr id="109" name="Google Shape;109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62213" y="8243140"/>
            <a:ext cx="713809" cy="71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5"/>
          <p:cNvSpPr txBox="1"/>
          <p:nvPr/>
        </p:nvSpPr>
        <p:spPr>
          <a:xfrm>
            <a:off x="17785410" y="11667322"/>
            <a:ext cx="5757523" cy="53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buSzPts val="2500"/>
            </a:pPr>
            <a:r>
              <a:rPr lang="en-GB" sz="2500" dirty="0">
                <a:latin typeface="Helvetica Neue" panose="020B0604020202020204" charset="0"/>
              </a:rPr>
              <a:t>Associations and umbrella organisations</a:t>
            </a:r>
            <a:endParaRPr sz="2500" dirty="0">
              <a:latin typeface="Helvetica Neue" panose="020B0604020202020204" charset="0"/>
            </a:endParaRPr>
          </a:p>
        </p:txBody>
      </p:sp>
      <p:pic>
        <p:nvPicPr>
          <p:cNvPr id="111" name="Google Shape;111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62213" y="9405969"/>
            <a:ext cx="713809" cy="71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/>
          <p:nvPr/>
        </p:nvSpPr>
        <p:spPr>
          <a:xfrm>
            <a:off x="17785410" y="9533966"/>
            <a:ext cx="5757523" cy="53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buSzPts val="2500"/>
            </a:pPr>
            <a:r>
              <a:rPr lang="en-GB" sz="2500" dirty="0">
                <a:latin typeface="Helvetica Neue" panose="020B0604020202020204" charset="0"/>
              </a:rPr>
              <a:t>Innovation and export ecosystem</a:t>
            </a:r>
            <a:endParaRPr sz="2500" dirty="0">
              <a:latin typeface="Helvetica Neue" panose="020B0604020202020204" charset="0"/>
            </a:endParaRPr>
          </a:p>
        </p:txBody>
      </p:sp>
      <p:pic>
        <p:nvPicPr>
          <p:cNvPr id="113" name="Google Shape;113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62213" y="10568798"/>
            <a:ext cx="713809" cy="71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62213" y="11731627"/>
            <a:ext cx="713809" cy="71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17785410" y="8175062"/>
            <a:ext cx="5376386" cy="106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lnSpc>
                <a:spcPct val="110000"/>
              </a:lnSpc>
              <a:buSzPts val="2500"/>
            </a:pPr>
            <a:r>
              <a:rPr lang="en-GB" sz="2500" dirty="0">
                <a:latin typeface="Helvetica Neue" panose="020B0604020202020204" charset="0"/>
              </a:rPr>
              <a:t>Science, universities, colleges, vocational training</a:t>
            </a:r>
            <a:endParaRPr sz="2500" dirty="0">
              <a:latin typeface="Helvetica Neue" panose="020B0604020202020204" charset="0"/>
            </a:endParaRPr>
          </a:p>
        </p:txBody>
      </p:sp>
      <p:sp>
        <p:nvSpPr>
          <p:cNvPr id="116" name="Google Shape;116;p5"/>
          <p:cNvSpPr txBox="1"/>
          <p:nvPr/>
        </p:nvSpPr>
        <p:spPr>
          <a:xfrm>
            <a:off x="9938336" y="9165999"/>
            <a:ext cx="5376386" cy="106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r>
              <a:rPr lang="en-GB" sz="2500" dirty="0">
                <a:latin typeface="Helvetica Neue" panose="020B0604020202020204" charset="0"/>
              </a:rPr>
              <a:t>Engineering services and design (professional, scientific, technical activities)</a:t>
            </a:r>
            <a:endParaRPr lang="en-US" sz="2500" dirty="0">
              <a:latin typeface="Helvetica Neue" panose="020B0604020202020204" charset="0"/>
            </a:endParaRPr>
          </a:p>
        </p:txBody>
      </p:sp>
      <p:sp>
        <p:nvSpPr>
          <p:cNvPr id="117" name="Google Shape;117;p5"/>
          <p:cNvSpPr txBox="1"/>
          <p:nvPr/>
        </p:nvSpPr>
        <p:spPr>
          <a:xfrm>
            <a:off x="9938335" y="10554263"/>
            <a:ext cx="5757523" cy="53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buSzPts val="2500"/>
            </a:pPr>
            <a:r>
              <a:rPr lang="en-GB" sz="2500" dirty="0">
                <a:latin typeface="Helvetica Neue" panose="020B0604020202020204" charset="0"/>
              </a:rPr>
              <a:t>Construction and industrial infrastructure </a:t>
            </a:r>
            <a:endParaRPr sz="2500" dirty="0">
              <a:latin typeface="Helvetica Neue" panose="020B0604020202020204" charset="0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9938335" y="11876497"/>
            <a:ext cx="5757523" cy="53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r>
              <a:rPr lang="en-GB" sz="2500" dirty="0">
                <a:latin typeface="Helvetica Neue" panose="020B0604020202020204" charset="0"/>
              </a:rPr>
              <a:t>Transport, logistics and supply chains. </a:t>
            </a:r>
            <a:endParaRPr lang="en-US" sz="2500" dirty="0">
              <a:latin typeface="Helvetica Neue" panose="020B0604020202020204" charset="0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17785410" y="10658696"/>
            <a:ext cx="5757523" cy="53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buSzPts val="2500"/>
            </a:pPr>
            <a:r>
              <a:rPr lang="en-GB" sz="2500" dirty="0">
                <a:latin typeface="Helvetica Neue" panose="020B0604020202020204" charset="0"/>
              </a:rPr>
              <a:t>Finance and insurance for industry</a:t>
            </a:r>
            <a:endParaRPr sz="2500" dirty="0">
              <a:latin typeface="Helvetica Neue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8B7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/>
          <p:nvPr/>
        </p:nvSpPr>
        <p:spPr>
          <a:xfrm>
            <a:off x="866774" y="639461"/>
            <a:ext cx="6509501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enginuum 2026</a:t>
            </a:r>
            <a:endParaRPr/>
          </a:p>
        </p:txBody>
      </p:sp>
      <p:sp>
        <p:nvSpPr>
          <p:cNvPr id="125" name="Google Shape;125;p6"/>
          <p:cNvSpPr txBox="1"/>
          <p:nvPr/>
        </p:nvSpPr>
        <p:spPr>
          <a:xfrm>
            <a:off x="773538" y="1548264"/>
            <a:ext cx="8489933" cy="15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buSzPts val="7500"/>
            </a:pPr>
            <a:r>
              <a:rPr lang="en-GB" sz="5500" dirty="0">
                <a:latin typeface="Helvetica Neue" panose="020B0604020202020204" charset="0"/>
              </a:rPr>
              <a:t>Exhibition structure</a:t>
            </a:r>
            <a:endParaRPr sz="5500" dirty="0">
              <a:latin typeface="Helvetica Neue" panose="020B0604020202020204" charset="0"/>
            </a:endParaRPr>
          </a:p>
        </p:txBody>
      </p:sp>
      <p:pic>
        <p:nvPicPr>
          <p:cNvPr id="126" name="Google Shape;126;p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230" y="7493448"/>
            <a:ext cx="404863" cy="371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/>
          <p:nvPr/>
        </p:nvSpPr>
        <p:spPr>
          <a:xfrm>
            <a:off x="773538" y="8037745"/>
            <a:ext cx="2906438" cy="127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buSzPts val="4500"/>
            </a:pPr>
            <a:r>
              <a:rPr lang="en-GB" sz="4400" dirty="0">
                <a:latin typeface="Helvetica Neue" panose="020B0604020202020204" charset="0"/>
              </a:rPr>
              <a:t>Exposition part</a:t>
            </a:r>
            <a:endParaRPr sz="4400" dirty="0">
              <a:latin typeface="Helvetica Neue" panose="020B0604020202020204" charset="0"/>
            </a:endParaRPr>
          </a:p>
        </p:txBody>
      </p:sp>
      <p:sp>
        <p:nvSpPr>
          <p:cNvPr id="128" name="Google Shape;128;p6"/>
          <p:cNvSpPr txBox="1"/>
          <p:nvPr/>
        </p:nvSpPr>
        <p:spPr>
          <a:xfrm>
            <a:off x="849442" y="10355849"/>
            <a:ext cx="3477620" cy="15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SzPts val="2100"/>
            </a:pPr>
            <a:r>
              <a:rPr lang="en-GB" sz="2500" dirty="0">
                <a:latin typeface="Helvetica Neue" panose="020B0604020202020204" charset="0"/>
              </a:rPr>
              <a:t>Aim: to showcase a dynamic industry - equipment, technology, solutions</a:t>
            </a:r>
            <a:endParaRPr sz="2500" dirty="0">
              <a:latin typeface="Helvetica Neue" panose="020B0604020202020204" charset="0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4959972" y="10355849"/>
            <a:ext cx="3420241" cy="15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SzPts val="2100"/>
            </a:pPr>
            <a:r>
              <a:rPr lang="lt-LT" sz="2500" dirty="0">
                <a:latin typeface="Helvetica Neue" panose="020B0604020202020204" charset="0"/>
              </a:rPr>
              <a:t>A</a:t>
            </a:r>
            <a:r>
              <a:rPr lang="en-GB" sz="2500" dirty="0">
                <a:latin typeface="Helvetica Neue" panose="020B0604020202020204" charset="0"/>
              </a:rPr>
              <a:t> place to showcase prototypes, R&amp;D projects, start-ups, university innovations</a:t>
            </a:r>
            <a:endParaRPr sz="2500" dirty="0">
              <a:latin typeface="Helvetica Neue" panose="020B0604020202020204" charset="0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4915600" y="8037745"/>
            <a:ext cx="3646744" cy="1402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buSzPts val="4500"/>
            </a:pPr>
            <a:r>
              <a:rPr lang="en-GB" sz="4400" dirty="0">
                <a:latin typeface="Helvetica Neue" panose="020B0604020202020204" charset="0"/>
              </a:rPr>
              <a:t>Innovation Island</a:t>
            </a:r>
            <a:endParaRPr sz="4400" dirty="0">
              <a:latin typeface="Helvetica Neue" panose="020B0604020202020204" charset="0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9842340" y="10355849"/>
            <a:ext cx="3477619" cy="15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SzPts val="2100"/>
            </a:pPr>
            <a:r>
              <a:rPr lang="en-GB" sz="2500" dirty="0">
                <a:latin typeface="Helvetica Neue" panose="020B0604020202020204" charset="0"/>
              </a:rPr>
              <a:t>Aim: to bring together policies, strategies and practical examples</a:t>
            </a:r>
            <a:endParaRPr sz="2500" dirty="0">
              <a:latin typeface="Helvetica Neue" panose="020B0604020202020204" charset="0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9784961" y="8037745"/>
            <a:ext cx="4245343" cy="195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buSzPts val="4500"/>
            </a:pPr>
            <a:r>
              <a:rPr lang="en-GB" sz="4400" dirty="0">
                <a:latin typeface="Helvetica Neue" panose="020B0604020202020204" charset="0"/>
              </a:rPr>
              <a:t>Conferences and stages</a:t>
            </a:r>
            <a:endParaRPr sz="4400" dirty="0">
              <a:latin typeface="Helvetica Neue" panose="020B0604020202020204" charset="0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14807179" y="10355849"/>
            <a:ext cx="3477620" cy="243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SzPts val="2100"/>
            </a:pPr>
            <a:r>
              <a:rPr lang="en-GB" sz="2500" dirty="0">
                <a:latin typeface="Helvetica Neue" panose="020B0604020202020204" charset="0"/>
              </a:rPr>
              <a:t>“Where contracts are born”. Aim: to lay a foundation for transactions and partnerships</a:t>
            </a:r>
            <a:endParaRPr sz="2500" dirty="0">
              <a:latin typeface="Helvetica Neue" panose="020B0604020202020204" charset="0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14749802" y="8037745"/>
            <a:ext cx="3244870" cy="195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buSzPts val="4500"/>
            </a:pPr>
            <a:r>
              <a:rPr lang="en-GB" sz="4400" dirty="0">
                <a:latin typeface="Helvetica Neue" panose="020B0604020202020204" charset="0"/>
              </a:rPr>
              <a:t>Business meetings</a:t>
            </a:r>
            <a:endParaRPr sz="4400" dirty="0">
              <a:latin typeface="Helvetica Neue" panose="020B0604020202020204" charset="0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19298710" y="10355849"/>
            <a:ext cx="3477619" cy="154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  <a:buSzPts val="2100"/>
            </a:pPr>
            <a:r>
              <a:rPr lang="en-GB" sz="2500" dirty="0">
                <a:latin typeface="Helvetica Neue" panose="020B0604020202020204" charset="0"/>
              </a:rPr>
              <a:t>Aim: to help the industry cultivate and develop new talent</a:t>
            </a:r>
            <a:endParaRPr sz="2500" dirty="0">
              <a:latin typeface="Helvetica Neue" panose="020B0604020202020204" charset="0"/>
            </a:endParaRPr>
          </a:p>
        </p:txBody>
      </p:sp>
      <p:sp>
        <p:nvSpPr>
          <p:cNvPr id="136" name="Google Shape;136;p6"/>
          <p:cNvSpPr txBox="1"/>
          <p:nvPr/>
        </p:nvSpPr>
        <p:spPr>
          <a:xfrm>
            <a:off x="19241332" y="8037745"/>
            <a:ext cx="4938235" cy="195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buSzPts val="4500"/>
            </a:pPr>
            <a:r>
              <a:rPr lang="en-GB" sz="4400" dirty="0">
                <a:latin typeface="Helvetica Neue" panose="020B0604020202020204" charset="0"/>
              </a:rPr>
              <a:t>Youth and talent programme</a:t>
            </a:r>
            <a:endParaRPr sz="4400" dirty="0">
              <a:latin typeface="Helvetica Neue" panose="020B0604020202020204" charset="0"/>
            </a:endParaRPr>
          </a:p>
        </p:txBody>
      </p:sp>
      <p:pic>
        <p:nvPicPr>
          <p:cNvPr id="137" name="Google Shape;137;p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1919" y="7493448"/>
            <a:ext cx="404862" cy="37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0897" y="7493448"/>
            <a:ext cx="404862" cy="37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96075" y="7493448"/>
            <a:ext cx="404862" cy="37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98373" y="7493448"/>
            <a:ext cx="404863" cy="371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/>
          <p:nvPr/>
        </p:nvSpPr>
        <p:spPr>
          <a:xfrm>
            <a:off x="866774" y="639461"/>
            <a:ext cx="6509501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enginuum 2026</a:t>
            </a:r>
            <a:endParaRPr/>
          </a:p>
        </p:txBody>
      </p:sp>
      <p:sp>
        <p:nvSpPr>
          <p:cNvPr id="147" name="Google Shape;147;p7"/>
          <p:cNvSpPr txBox="1"/>
          <p:nvPr/>
        </p:nvSpPr>
        <p:spPr>
          <a:xfrm>
            <a:off x="866774" y="1356074"/>
            <a:ext cx="10374353" cy="193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r>
              <a:rPr lang="en-GB" sz="5500" dirty="0">
                <a:latin typeface="Helvetica Neue" panose="020B0604020202020204" charset="0"/>
              </a:rPr>
              <a:t>Conference stages </a:t>
            </a:r>
            <a:endParaRPr lang="en-US" sz="5500" dirty="0">
              <a:latin typeface="Helvetica Neue" panose="020B0604020202020204" charset="0"/>
            </a:endParaRPr>
          </a:p>
        </p:txBody>
      </p:sp>
      <p:sp>
        <p:nvSpPr>
          <p:cNvPr id="148" name="Google Shape;148;p7"/>
          <p:cNvSpPr txBox="1"/>
          <p:nvPr/>
        </p:nvSpPr>
        <p:spPr>
          <a:xfrm>
            <a:off x="7154652" y="4301455"/>
            <a:ext cx="5371994" cy="110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Helvetica Neue"/>
              <a:buNone/>
            </a:pPr>
            <a:r>
              <a:rPr lang="en-US" sz="4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Industry Summit</a:t>
            </a:r>
            <a:endParaRPr/>
          </a:p>
        </p:txBody>
      </p:sp>
      <p:pic>
        <p:nvPicPr>
          <p:cNvPr id="149" name="Google Shape;149;p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7156469" y="5386968"/>
            <a:ext cx="713808" cy="71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7"/>
          <p:cNvSpPr txBox="1"/>
          <p:nvPr/>
        </p:nvSpPr>
        <p:spPr>
          <a:xfrm>
            <a:off x="1212656" y="6171324"/>
            <a:ext cx="5491245" cy="110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Helvetica Neue"/>
              <a:buNone/>
            </a:pPr>
            <a:r>
              <a:rPr lang="en-US" sz="4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 &amp; Innovation</a:t>
            </a:r>
            <a:endParaRPr/>
          </a:p>
        </p:txBody>
      </p:sp>
      <p:pic>
        <p:nvPicPr>
          <p:cNvPr id="151" name="Google Shape;151;p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354583" y="7333036"/>
            <a:ext cx="713808" cy="71380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"/>
          <p:cNvSpPr txBox="1"/>
          <p:nvPr/>
        </p:nvSpPr>
        <p:spPr>
          <a:xfrm>
            <a:off x="18688045" y="7032928"/>
            <a:ext cx="5491245" cy="110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Helvetica Neue"/>
              <a:buNone/>
            </a:pPr>
            <a:r>
              <a:rPr lang="en-US" sz="4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Talents &amp; Education</a:t>
            </a:r>
            <a:endParaRPr/>
          </a:p>
        </p:txBody>
      </p:sp>
      <p:pic>
        <p:nvPicPr>
          <p:cNvPr id="153" name="Google Shape;153;p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8688045" y="8194641"/>
            <a:ext cx="713808" cy="71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/>
        </p:nvSpPr>
        <p:spPr>
          <a:xfrm>
            <a:off x="7232208" y="8765659"/>
            <a:ext cx="4612037" cy="484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/>
            <a:r>
              <a:rPr lang="en-GB" sz="2500" dirty="0">
                <a:latin typeface="Helvetica Neue" panose="020B0604020202020204" charset="0"/>
              </a:rPr>
              <a:t>Ministers, other associations, international guests.</a:t>
            </a:r>
            <a:endParaRPr lang="en-US" sz="2500" dirty="0">
              <a:latin typeface="Helvetica Neue" panose="020B0604020202020204" charset="0"/>
            </a:endParaRPr>
          </a:p>
          <a:p>
            <a:pPr lvl="0"/>
            <a:r>
              <a:rPr lang="en-GB" sz="2500" dirty="0">
                <a:latin typeface="Helvetica Neue" panose="020B0604020202020204" charset="0"/>
              </a:rPr>
              <a:t>Topics: industrial competitiveness, defence industry, energy policy, talent.</a:t>
            </a:r>
            <a:endParaRPr lang="en-US" sz="2500" dirty="0">
              <a:latin typeface="Helvetica Neue" panose="020B0604020202020204" charset="0"/>
            </a:endParaRPr>
          </a:p>
        </p:txBody>
      </p:sp>
      <p:pic>
        <p:nvPicPr>
          <p:cNvPr id="155" name="Google Shape;155;p7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113" y="6643551"/>
            <a:ext cx="6655222" cy="123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4165" y="8412351"/>
            <a:ext cx="4612037" cy="107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13481000" y="10093582"/>
            <a:ext cx="4612038" cy="315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/>
            <a:r>
              <a:rPr lang="en-GB" sz="2500" dirty="0">
                <a:latin typeface="Helvetica Neue" panose="020B0604020202020204" charset="0"/>
              </a:rPr>
              <a:t>Opening of markets.</a:t>
            </a:r>
            <a:endParaRPr lang="en-US" sz="2500" dirty="0">
              <a:latin typeface="Helvetica Neue" panose="020B0604020202020204" charset="0"/>
            </a:endParaRPr>
          </a:p>
          <a:p>
            <a:pPr lvl="0"/>
            <a:r>
              <a:rPr lang="en-GB" sz="2500" dirty="0">
                <a:latin typeface="Helvetica Neue" panose="020B0604020202020204" charset="0"/>
              </a:rPr>
              <a:t>Supply chains, partnerships, clusters, financing.</a:t>
            </a:r>
            <a:endParaRPr lang="en-US" sz="2500" dirty="0">
              <a:latin typeface="Helvetica Neue" panose="020B0604020202020204" charset="0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Helvetica Neue" panose="020B060402020202020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p7"/>
          <p:cNvSpPr txBox="1"/>
          <p:nvPr/>
        </p:nvSpPr>
        <p:spPr>
          <a:xfrm>
            <a:off x="1289038" y="9718858"/>
            <a:ext cx="3979616" cy="353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/>
            <a:r>
              <a:rPr lang="en-GB" sz="2500" dirty="0">
                <a:latin typeface="Helvetica Neue" panose="020B0604020202020204" charset="0"/>
              </a:rPr>
              <a:t>Very specific presentations: robotics, digitisation, AI, lasers, circular economy.</a:t>
            </a:r>
            <a:endParaRPr lang="en-US" sz="2500" dirty="0">
              <a:latin typeface="Helvetica Neue" panose="020B0604020202020204" charset="0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18688045" y="11049071"/>
            <a:ext cx="5215991" cy="315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/>
            <a:r>
              <a:rPr lang="en-GB" sz="2500" dirty="0">
                <a:latin typeface="Helvetica Neue" panose="020B0604020202020204" charset="0"/>
              </a:rPr>
              <a:t>Discussions on the attractiveness of engineering professions, dual training, scholarships.</a:t>
            </a:r>
            <a:endParaRPr lang="en-US" sz="2500" dirty="0">
              <a:latin typeface="Helvetica Neue" panose="020B0604020202020204" charset="0"/>
            </a:endParaRPr>
          </a:p>
          <a:p>
            <a:pPr lvl="0"/>
            <a:r>
              <a:rPr lang="en-GB" sz="2500" dirty="0">
                <a:latin typeface="Helvetica Neue" panose="020B0604020202020204" charset="0"/>
              </a:rPr>
              <a:t>Presentations of student and pupil programme, hackathon results.</a:t>
            </a:r>
            <a:endParaRPr lang="en-US" sz="2500" dirty="0">
              <a:latin typeface="Helvetica Neue" panose="020B0604020202020204" charset="0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Helvetica Neue" panose="020B060402020202020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13340771" y="6171324"/>
            <a:ext cx="5491245" cy="110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Helvetica Neue"/>
              <a:buNone/>
            </a:pPr>
            <a:r>
              <a:rPr lang="en-US" sz="4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&amp; Export</a:t>
            </a:r>
            <a:endParaRPr/>
          </a:p>
        </p:txBody>
      </p:sp>
      <p:pic>
        <p:nvPicPr>
          <p:cNvPr id="161" name="Google Shape;161;p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3482697" y="7320336"/>
            <a:ext cx="713809" cy="713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 descr="Image"/>
          <p:cNvPicPr preferRelativeResize="0"/>
          <p:nvPr/>
        </p:nvPicPr>
        <p:blipFill rotWithShape="1">
          <a:blip r:embed="rId6">
            <a:alphaModFix/>
          </a:blip>
          <a:srcRect l="60355"/>
          <a:stretch/>
        </p:blipFill>
        <p:spPr>
          <a:xfrm>
            <a:off x="6861111" y="8886225"/>
            <a:ext cx="88651" cy="7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 descr="Image"/>
          <p:cNvPicPr preferRelativeResize="0"/>
          <p:nvPr/>
        </p:nvPicPr>
        <p:blipFill rotWithShape="1">
          <a:blip r:embed="rId6">
            <a:alphaModFix/>
          </a:blip>
          <a:srcRect l="60355"/>
          <a:stretch/>
        </p:blipFill>
        <p:spPr>
          <a:xfrm>
            <a:off x="6816785" y="10056311"/>
            <a:ext cx="88651" cy="7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 descr="Image"/>
          <p:cNvPicPr preferRelativeResize="0"/>
          <p:nvPr/>
        </p:nvPicPr>
        <p:blipFill rotWithShape="1">
          <a:blip r:embed="rId6">
            <a:alphaModFix/>
          </a:blip>
          <a:srcRect l="60355"/>
          <a:stretch/>
        </p:blipFill>
        <p:spPr>
          <a:xfrm>
            <a:off x="973061" y="9828702"/>
            <a:ext cx="88651" cy="7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 descr="Image"/>
          <p:cNvPicPr preferRelativeResize="0"/>
          <p:nvPr/>
        </p:nvPicPr>
        <p:blipFill rotWithShape="1">
          <a:blip r:embed="rId6">
            <a:alphaModFix/>
          </a:blip>
          <a:srcRect l="60355"/>
          <a:stretch/>
        </p:blipFill>
        <p:spPr>
          <a:xfrm>
            <a:off x="13153175" y="10203426"/>
            <a:ext cx="88650" cy="7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 descr="Image"/>
          <p:cNvPicPr preferRelativeResize="0"/>
          <p:nvPr/>
        </p:nvPicPr>
        <p:blipFill rotWithShape="1">
          <a:blip r:embed="rId6">
            <a:alphaModFix/>
          </a:blip>
          <a:srcRect l="60355"/>
          <a:stretch/>
        </p:blipFill>
        <p:spPr>
          <a:xfrm>
            <a:off x="13139098" y="10637942"/>
            <a:ext cx="88651" cy="7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 descr="Image"/>
          <p:cNvPicPr preferRelativeResize="0"/>
          <p:nvPr/>
        </p:nvPicPr>
        <p:blipFill rotWithShape="1">
          <a:blip r:embed="rId6">
            <a:alphaModFix/>
          </a:blip>
          <a:srcRect l="60355"/>
          <a:stretch/>
        </p:blipFill>
        <p:spPr>
          <a:xfrm>
            <a:off x="18364091" y="11235022"/>
            <a:ext cx="88650" cy="7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 descr="Image"/>
          <p:cNvPicPr preferRelativeResize="0"/>
          <p:nvPr/>
        </p:nvPicPr>
        <p:blipFill rotWithShape="1">
          <a:blip r:embed="rId6">
            <a:alphaModFix/>
          </a:blip>
          <a:srcRect l="60355"/>
          <a:stretch/>
        </p:blipFill>
        <p:spPr>
          <a:xfrm>
            <a:off x="18372640" y="12428179"/>
            <a:ext cx="88650" cy="7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94050" y="8412351"/>
            <a:ext cx="4612038" cy="107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16965" y="9354646"/>
            <a:ext cx="4612038" cy="107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/>
          <p:nvPr/>
        </p:nvSpPr>
        <p:spPr>
          <a:xfrm>
            <a:off x="866774" y="639461"/>
            <a:ext cx="6509501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enginuum 2026</a:t>
            </a:r>
            <a:endParaRPr/>
          </a:p>
        </p:txBody>
      </p:sp>
      <p:sp>
        <p:nvSpPr>
          <p:cNvPr id="178" name="Google Shape;178;p8"/>
          <p:cNvSpPr txBox="1"/>
          <p:nvPr/>
        </p:nvSpPr>
        <p:spPr>
          <a:xfrm>
            <a:off x="773538" y="1421264"/>
            <a:ext cx="7777547" cy="2447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r>
              <a:rPr lang="en-GB" sz="5500" dirty="0">
                <a:latin typeface="Helvetica Neue" panose="020B0604020202020204" charset="0"/>
              </a:rPr>
              <a:t>Business meetings during “</a:t>
            </a:r>
            <a:r>
              <a:rPr lang="en-GB" sz="5500" dirty="0" err="1">
                <a:latin typeface="Helvetica Neue" panose="020B0604020202020204" charset="0"/>
              </a:rPr>
              <a:t>Enginuum</a:t>
            </a:r>
            <a:r>
              <a:rPr lang="en-GB" sz="5500" dirty="0">
                <a:latin typeface="Helvetica Neue" panose="020B0604020202020204" charset="0"/>
              </a:rPr>
              <a:t>”:</a:t>
            </a:r>
            <a:endParaRPr lang="en-US" sz="5500" dirty="0">
              <a:latin typeface="Helvetica Neue" panose="020B0604020202020204" charset="0"/>
            </a:endParaRPr>
          </a:p>
        </p:txBody>
      </p:sp>
      <p:sp>
        <p:nvSpPr>
          <p:cNvPr id="179" name="Google Shape;179;p8"/>
          <p:cNvSpPr txBox="1"/>
          <p:nvPr/>
        </p:nvSpPr>
        <p:spPr>
          <a:xfrm>
            <a:off x="1329866" y="4775553"/>
            <a:ext cx="6165079" cy="140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lvl="0">
              <a:lnSpc>
                <a:spcPct val="90000"/>
              </a:lnSpc>
              <a:buSzPts val="3800"/>
            </a:pPr>
            <a:r>
              <a:rPr lang="en-US" sz="4400" i="0" u="none" strike="noStrike" cap="none" dirty="0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Hosted Buyer </a:t>
            </a:r>
            <a:r>
              <a:rPr lang="en-GB" sz="4400" dirty="0">
                <a:latin typeface="Helvetica Neue" panose="020B0604020202020204" charset="0"/>
              </a:rPr>
              <a:t>programme</a:t>
            </a:r>
            <a:endParaRPr sz="4400" dirty="0">
              <a:latin typeface="Helvetica Neue" panose="020B0604020202020204" charset="0"/>
            </a:endParaRPr>
          </a:p>
        </p:txBody>
      </p:sp>
      <p:pic>
        <p:nvPicPr>
          <p:cNvPr id="180" name="Google Shape;180;p8" descr="getty-images-bOjuhZ5iQ2k-unsplash.jpg"/>
          <p:cNvPicPr preferRelativeResize="0"/>
          <p:nvPr/>
        </p:nvPicPr>
        <p:blipFill rotWithShape="1">
          <a:blip r:embed="rId3">
            <a:alphaModFix/>
          </a:blip>
          <a:srcRect l="18156" r="1892" b="1"/>
          <a:stretch/>
        </p:blipFill>
        <p:spPr>
          <a:xfrm>
            <a:off x="8725646" y="554366"/>
            <a:ext cx="15119351" cy="126071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0" y="0"/>
                </a:moveTo>
                <a:cubicBezTo>
                  <a:pt x="784" y="0"/>
                  <a:pt x="588" y="0"/>
                  <a:pt x="458" y="65"/>
                </a:cubicBezTo>
                <a:cubicBezTo>
                  <a:pt x="270" y="147"/>
                  <a:pt x="123" y="324"/>
                  <a:pt x="54" y="549"/>
                </a:cubicBezTo>
                <a:cubicBezTo>
                  <a:pt x="0" y="706"/>
                  <a:pt x="0" y="940"/>
                  <a:pt x="0" y="1331"/>
                </a:cubicBezTo>
                <a:lnTo>
                  <a:pt x="0" y="20270"/>
                </a:lnTo>
                <a:cubicBezTo>
                  <a:pt x="0" y="20660"/>
                  <a:pt x="0" y="20894"/>
                  <a:pt x="54" y="21051"/>
                </a:cubicBezTo>
                <a:cubicBezTo>
                  <a:pt x="123" y="21276"/>
                  <a:pt x="270" y="21453"/>
                  <a:pt x="458" y="21535"/>
                </a:cubicBezTo>
                <a:cubicBezTo>
                  <a:pt x="588" y="21600"/>
                  <a:pt x="784" y="21600"/>
                  <a:pt x="1110" y="21600"/>
                </a:cubicBezTo>
                <a:lnTo>
                  <a:pt x="20490" y="21600"/>
                </a:lnTo>
                <a:cubicBezTo>
                  <a:pt x="20816" y="21600"/>
                  <a:pt x="21011" y="21600"/>
                  <a:pt x="21141" y="21535"/>
                </a:cubicBezTo>
                <a:cubicBezTo>
                  <a:pt x="21329" y="21453"/>
                  <a:pt x="21477" y="21276"/>
                  <a:pt x="21546" y="21051"/>
                </a:cubicBezTo>
                <a:cubicBezTo>
                  <a:pt x="21600" y="20894"/>
                  <a:pt x="21600" y="20660"/>
                  <a:pt x="21600" y="20270"/>
                </a:cubicBezTo>
                <a:lnTo>
                  <a:pt x="21600" y="1331"/>
                </a:lnTo>
                <a:cubicBezTo>
                  <a:pt x="21600" y="940"/>
                  <a:pt x="21600" y="706"/>
                  <a:pt x="21546" y="549"/>
                </a:cubicBezTo>
                <a:cubicBezTo>
                  <a:pt x="21477" y="324"/>
                  <a:pt x="21329" y="147"/>
                  <a:pt x="21141" y="65"/>
                </a:cubicBezTo>
                <a:cubicBezTo>
                  <a:pt x="21011" y="0"/>
                  <a:pt x="20816" y="0"/>
                  <a:pt x="20490" y="0"/>
                </a:cubicBezTo>
                <a:lnTo>
                  <a:pt x="111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81" name="Google Shape;181;p8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735" y="5441445"/>
            <a:ext cx="223255" cy="7441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 txBox="1"/>
          <p:nvPr/>
        </p:nvSpPr>
        <p:spPr>
          <a:xfrm>
            <a:off x="1329866" y="6612768"/>
            <a:ext cx="6165079" cy="140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lang="en-US" sz="4400" i="0" u="none" strike="noStrike" cap="none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B2B matchmaking</a:t>
            </a:r>
            <a:endParaRPr sz="4400">
              <a:latin typeface="Helvetica Neue" panose="020B0604020202020204" charset="0"/>
            </a:endParaRPr>
          </a:p>
        </p:txBody>
      </p:sp>
      <p:pic>
        <p:nvPicPr>
          <p:cNvPr id="183" name="Google Shape;183;p8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735" y="7278661"/>
            <a:ext cx="223255" cy="7441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"/>
          <p:cNvSpPr txBox="1"/>
          <p:nvPr/>
        </p:nvSpPr>
        <p:spPr>
          <a:xfrm>
            <a:off x="773538" y="7913440"/>
            <a:ext cx="2328429" cy="563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>
              <a:buSzPts val="2800"/>
            </a:pPr>
            <a:r>
              <a:rPr lang="en-GB" sz="2500" dirty="0">
                <a:latin typeface="Helvetica Neue" panose="020B0604020202020204" charset="0"/>
              </a:rPr>
              <a:t>manufacturers</a:t>
            </a:r>
            <a:endParaRPr sz="2500" dirty="0">
              <a:latin typeface="Helvetica Neue" panose="020B0604020202020204" charset="0"/>
            </a:endParaRPr>
          </a:p>
        </p:txBody>
      </p:sp>
      <p:cxnSp>
        <p:nvCxnSpPr>
          <p:cNvPr id="185" name="Google Shape;185;p8"/>
          <p:cNvCxnSpPr/>
          <p:nvPr/>
        </p:nvCxnSpPr>
        <p:spPr>
          <a:xfrm>
            <a:off x="3198193" y="8184396"/>
            <a:ext cx="644886" cy="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stealth" w="med" len="med"/>
            <a:tailEnd type="stealth" w="med" len="med"/>
          </a:ln>
        </p:spPr>
      </p:cxnSp>
      <p:sp>
        <p:nvSpPr>
          <p:cNvPr id="186" name="Google Shape;186;p8"/>
          <p:cNvSpPr txBox="1"/>
          <p:nvPr/>
        </p:nvSpPr>
        <p:spPr>
          <a:xfrm>
            <a:off x="824736" y="8486850"/>
            <a:ext cx="2277232" cy="65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>
              <a:buSzPts val="2800"/>
            </a:pPr>
            <a:r>
              <a:rPr lang="en-GB" sz="2500" dirty="0">
                <a:latin typeface="Helvetica Neue" panose="020B0604020202020204" charset="0"/>
              </a:rPr>
              <a:t>LT companies</a:t>
            </a:r>
            <a:endParaRPr sz="2500" dirty="0">
              <a:latin typeface="Helvetica Neue" panose="020B0604020202020204" charset="0"/>
            </a:endParaRPr>
          </a:p>
        </p:txBody>
      </p:sp>
      <p:sp>
        <p:nvSpPr>
          <p:cNvPr id="187" name="Google Shape;187;p8"/>
          <p:cNvSpPr txBox="1"/>
          <p:nvPr/>
        </p:nvSpPr>
        <p:spPr>
          <a:xfrm>
            <a:off x="773538" y="9147250"/>
            <a:ext cx="3254477" cy="65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>
              <a:buSzPts val="2800"/>
            </a:pPr>
            <a:r>
              <a:rPr lang="en-GB" sz="2500" dirty="0">
                <a:latin typeface="Helvetica Neue" panose="020B0604020202020204" charset="0"/>
              </a:rPr>
              <a:t>defence purchasers</a:t>
            </a:r>
            <a:endParaRPr sz="2500" dirty="0">
              <a:latin typeface="Helvetica Neue" panose="020B0604020202020204" charset="0"/>
            </a:endParaRPr>
          </a:p>
        </p:txBody>
      </p:sp>
      <p:sp>
        <p:nvSpPr>
          <p:cNvPr id="188" name="Google Shape;188;p8"/>
          <p:cNvSpPr txBox="1"/>
          <p:nvPr/>
        </p:nvSpPr>
        <p:spPr>
          <a:xfrm>
            <a:off x="1329866" y="10837964"/>
            <a:ext cx="6842691" cy="214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lvl="0">
              <a:buSzPts val="3800"/>
            </a:pPr>
            <a:r>
              <a:rPr lang="en-GB" sz="4400" dirty="0">
                <a:latin typeface="Helvetica Neue" panose="020B0604020202020204" charset="0"/>
              </a:rPr>
              <a:t>Start-ups - industry pitch sessions, synergies with other events</a:t>
            </a:r>
            <a:endParaRPr sz="4400" dirty="0">
              <a:latin typeface="Helvetica Neue" panose="020B0604020202020204" charset="0"/>
            </a:endParaRPr>
          </a:p>
        </p:txBody>
      </p:sp>
      <p:pic>
        <p:nvPicPr>
          <p:cNvPr id="189" name="Google Shape;189;p8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735" y="11305347"/>
            <a:ext cx="223255" cy="7441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 txBox="1"/>
          <p:nvPr/>
        </p:nvSpPr>
        <p:spPr>
          <a:xfrm>
            <a:off x="3990105" y="7881942"/>
            <a:ext cx="1583722" cy="585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lvl="0">
              <a:buSzPts val="2800"/>
            </a:pPr>
            <a:r>
              <a:rPr lang="en-GB" sz="2500" dirty="0">
                <a:latin typeface="Helvetica Neue" panose="020B0604020202020204" charset="0"/>
              </a:rPr>
              <a:t>suppliers</a:t>
            </a:r>
            <a:endParaRPr sz="2500" dirty="0">
              <a:latin typeface="Helvetica Neue" panose="020B0604020202020204" charset="0"/>
            </a:endParaRPr>
          </a:p>
        </p:txBody>
      </p:sp>
      <p:sp>
        <p:nvSpPr>
          <p:cNvPr id="191" name="Google Shape;191;p8"/>
          <p:cNvSpPr txBox="1"/>
          <p:nvPr/>
        </p:nvSpPr>
        <p:spPr>
          <a:xfrm>
            <a:off x="3893624" y="8542342"/>
            <a:ext cx="3396553" cy="585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lvl="0">
              <a:buSzPts val="2800"/>
            </a:pPr>
            <a:r>
              <a:rPr lang="en-GB" sz="2500" dirty="0">
                <a:latin typeface="Helvetica Neue" panose="020B0604020202020204" charset="0"/>
              </a:rPr>
              <a:t>foreign delegations</a:t>
            </a:r>
            <a:endParaRPr sz="2500" dirty="0">
              <a:latin typeface="Helvetica Neue" panose="020B0604020202020204" charset="0"/>
            </a:endParaRPr>
          </a:p>
        </p:txBody>
      </p:sp>
      <p:cxnSp>
        <p:nvCxnSpPr>
          <p:cNvPr id="192" name="Google Shape;192;p8"/>
          <p:cNvCxnSpPr/>
          <p:nvPr/>
        </p:nvCxnSpPr>
        <p:spPr>
          <a:xfrm>
            <a:off x="3096023" y="8844796"/>
            <a:ext cx="644886" cy="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stealth" w="med" len="med"/>
            <a:tailEnd type="stealth" w="med" len="med"/>
          </a:ln>
        </p:spPr>
      </p:cxnSp>
      <p:sp>
        <p:nvSpPr>
          <p:cNvPr id="193" name="Google Shape;193;p8"/>
          <p:cNvSpPr txBox="1"/>
          <p:nvPr/>
        </p:nvSpPr>
        <p:spPr>
          <a:xfrm>
            <a:off x="4860297" y="9202742"/>
            <a:ext cx="2319537" cy="5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lvl="0">
              <a:buSzPts val="2800"/>
            </a:pPr>
            <a:r>
              <a:rPr lang="en-GB" sz="2500" dirty="0">
                <a:latin typeface="Helvetica Neue" panose="020B0604020202020204" charset="0"/>
              </a:rPr>
              <a:t>manufacturers</a:t>
            </a:r>
            <a:endParaRPr sz="2500" dirty="0">
              <a:latin typeface="Helvetica Neue" panose="020B0604020202020204" charset="0"/>
            </a:endParaRPr>
          </a:p>
        </p:txBody>
      </p:sp>
      <p:cxnSp>
        <p:nvCxnSpPr>
          <p:cNvPr id="194" name="Google Shape;194;p8"/>
          <p:cNvCxnSpPr/>
          <p:nvPr/>
        </p:nvCxnSpPr>
        <p:spPr>
          <a:xfrm>
            <a:off x="4089963" y="9505196"/>
            <a:ext cx="644885" cy="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stealth" w="med" len="med"/>
            <a:tailEnd type="stealth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/>
          <p:nvPr/>
        </p:nvSpPr>
        <p:spPr>
          <a:xfrm>
            <a:off x="510695" y="7819004"/>
            <a:ext cx="11545859" cy="5337604"/>
          </a:xfrm>
          <a:prstGeom prst="roundRect">
            <a:avLst>
              <a:gd name="adj" fmla="val 9517"/>
            </a:avLst>
          </a:prstGeom>
          <a:solidFill>
            <a:srgbClr val="C8D5F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9"/>
          <p:cNvSpPr txBox="1"/>
          <p:nvPr/>
        </p:nvSpPr>
        <p:spPr>
          <a:xfrm>
            <a:off x="1194320" y="8426609"/>
            <a:ext cx="4464199" cy="2636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lnSpc>
                <a:spcPct val="110000"/>
              </a:lnSpc>
              <a:buSzPts val="2700"/>
            </a:pPr>
            <a:r>
              <a:rPr lang="en-US" sz="2700" dirty="0">
                <a:latin typeface="Helvetica Neue" panose="020B0604020202020204" charset="0"/>
              </a:rPr>
              <a:t>Tours around the stands with clearly defined educational stations (robotic</a:t>
            </a:r>
            <a:r>
              <a:rPr lang="lt-LT" sz="2700" dirty="0">
                <a:latin typeface="Helvetica Neue" panose="020B0604020202020204" charset="0"/>
              </a:rPr>
              <a:t>s</a:t>
            </a:r>
            <a:r>
              <a:rPr lang="en-US" sz="2700" dirty="0">
                <a:latin typeface="Helvetica Neue" panose="020B0604020202020204" charset="0"/>
              </a:rPr>
              <a:t>, lasers</a:t>
            </a:r>
            <a:r>
              <a:rPr lang="lt-LT" sz="2700" dirty="0">
                <a:latin typeface="Helvetica Neue" panose="020B0604020202020204" charset="0"/>
              </a:rPr>
              <a:t>,</a:t>
            </a:r>
            <a:r>
              <a:rPr lang="en-US" sz="2700" dirty="0">
                <a:latin typeface="Helvetica Neue" panose="020B0604020202020204" charset="0"/>
              </a:rPr>
              <a:t> AI).</a:t>
            </a:r>
            <a:endParaRPr sz="2700" dirty="0">
              <a:latin typeface="Helvetica Neue" panose="020B0604020202020204" charset="0"/>
            </a:endParaRPr>
          </a:p>
        </p:txBody>
      </p:sp>
      <p:pic>
        <p:nvPicPr>
          <p:cNvPr id="201" name="Google Shape;201;p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0000">
            <a:off x="6468114" y="10998965"/>
            <a:ext cx="1679630" cy="167963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9"/>
          <p:cNvSpPr txBox="1"/>
          <p:nvPr/>
        </p:nvSpPr>
        <p:spPr>
          <a:xfrm>
            <a:off x="6533892" y="8426609"/>
            <a:ext cx="4366734" cy="2403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lnSpc>
                <a:spcPct val="110000"/>
              </a:lnSpc>
              <a:buSzPts val="2700"/>
            </a:pPr>
            <a:r>
              <a:rPr lang="en-US" sz="2700" dirty="0">
                <a:latin typeface="Helvetica Neue" panose="020B0604020202020204" charset="0"/>
              </a:rPr>
              <a:t>Competitions: prototype contests, robot battles, mini-hackathon.</a:t>
            </a:r>
            <a:endParaRPr sz="2700" dirty="0">
              <a:latin typeface="Helvetica Neue" panose="020B0604020202020204" charset="0"/>
            </a:endParaRPr>
          </a:p>
        </p:txBody>
      </p:sp>
      <p:pic>
        <p:nvPicPr>
          <p:cNvPr id="203" name="Google Shape;203;p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0000">
            <a:off x="1141739" y="10998965"/>
            <a:ext cx="1679631" cy="167963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9"/>
          <p:cNvSpPr txBox="1"/>
          <p:nvPr/>
        </p:nvSpPr>
        <p:spPr>
          <a:xfrm>
            <a:off x="773538" y="1421264"/>
            <a:ext cx="9331184" cy="533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buSzPts val="7500"/>
            </a:pPr>
            <a:r>
              <a:rPr lang="en-US" sz="7500" dirty="0">
                <a:latin typeface="Helvetica Neue" panose="020B0604020202020204" charset="0"/>
              </a:rPr>
              <a:t>Young Engineer’s Day. A special day for pupils and students.</a:t>
            </a:r>
            <a:endParaRPr sz="7500" dirty="0">
              <a:latin typeface="Helvetica Neue" panose="020B0604020202020204" charset="0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866774" y="639461"/>
            <a:ext cx="6509501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enginuum 2026</a:t>
            </a:r>
            <a:endParaRPr/>
          </a:p>
        </p:txBody>
      </p:sp>
      <p:pic>
        <p:nvPicPr>
          <p:cNvPr id="206" name="Google Shape;206;p9" descr="c-f-photography-iV_oBbfZNmg-unsplash.jpg"/>
          <p:cNvPicPr preferRelativeResize="0"/>
          <p:nvPr/>
        </p:nvPicPr>
        <p:blipFill rotWithShape="1">
          <a:blip r:embed="rId4">
            <a:alphaModFix/>
          </a:blip>
          <a:srcRect l="861" t="27472" r="862" b="1146"/>
          <a:stretch/>
        </p:blipFill>
        <p:spPr>
          <a:xfrm>
            <a:off x="12290836" y="568274"/>
            <a:ext cx="11545888" cy="1257935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53" y="0"/>
                </a:moveTo>
                <a:cubicBezTo>
                  <a:pt x="1027" y="0"/>
                  <a:pt x="770" y="0"/>
                  <a:pt x="600" y="65"/>
                </a:cubicBezTo>
                <a:cubicBezTo>
                  <a:pt x="354" y="148"/>
                  <a:pt x="161" y="325"/>
                  <a:pt x="71" y="551"/>
                </a:cubicBezTo>
                <a:cubicBezTo>
                  <a:pt x="0" y="707"/>
                  <a:pt x="0" y="942"/>
                  <a:pt x="0" y="1334"/>
                </a:cubicBezTo>
                <a:lnTo>
                  <a:pt x="0" y="20267"/>
                </a:lnTo>
                <a:cubicBezTo>
                  <a:pt x="0" y="20658"/>
                  <a:pt x="0" y="20893"/>
                  <a:pt x="71" y="21049"/>
                </a:cubicBezTo>
                <a:cubicBezTo>
                  <a:pt x="161" y="21275"/>
                  <a:pt x="354" y="21452"/>
                  <a:pt x="600" y="21535"/>
                </a:cubicBezTo>
                <a:cubicBezTo>
                  <a:pt x="770" y="21600"/>
                  <a:pt x="1027" y="21600"/>
                  <a:pt x="1453" y="21600"/>
                </a:cubicBezTo>
                <a:lnTo>
                  <a:pt x="20147" y="21600"/>
                </a:lnTo>
                <a:cubicBezTo>
                  <a:pt x="20573" y="21600"/>
                  <a:pt x="20830" y="21600"/>
                  <a:pt x="21000" y="21535"/>
                </a:cubicBezTo>
                <a:cubicBezTo>
                  <a:pt x="21246" y="21452"/>
                  <a:pt x="21439" y="21275"/>
                  <a:pt x="21529" y="21049"/>
                </a:cubicBezTo>
                <a:cubicBezTo>
                  <a:pt x="21600" y="20893"/>
                  <a:pt x="21600" y="20658"/>
                  <a:pt x="21600" y="20267"/>
                </a:cubicBezTo>
                <a:lnTo>
                  <a:pt x="21600" y="1334"/>
                </a:lnTo>
                <a:cubicBezTo>
                  <a:pt x="21600" y="942"/>
                  <a:pt x="21600" y="707"/>
                  <a:pt x="21529" y="551"/>
                </a:cubicBezTo>
                <a:cubicBezTo>
                  <a:pt x="21439" y="325"/>
                  <a:pt x="21246" y="148"/>
                  <a:pt x="21000" y="65"/>
                </a:cubicBezTo>
                <a:cubicBezTo>
                  <a:pt x="20830" y="0"/>
                  <a:pt x="20573" y="0"/>
                  <a:pt x="20147" y="0"/>
                </a:cubicBezTo>
                <a:lnTo>
                  <a:pt x="1453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/>
          <p:nvPr/>
        </p:nvSpPr>
        <p:spPr>
          <a:xfrm>
            <a:off x="509833" y="4378598"/>
            <a:ext cx="7620001" cy="4271047"/>
          </a:xfrm>
          <a:prstGeom prst="roundRect">
            <a:avLst>
              <a:gd name="adj" fmla="val 11894"/>
            </a:avLst>
          </a:prstGeom>
          <a:solidFill>
            <a:srgbClr val="E5F8B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8372475" y="4378598"/>
            <a:ext cx="7620000" cy="4271047"/>
          </a:xfrm>
          <a:prstGeom prst="roundRect">
            <a:avLst>
              <a:gd name="adj" fmla="val 11894"/>
            </a:avLst>
          </a:prstGeom>
          <a:solidFill>
            <a:srgbClr val="EBEBEB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16219547" y="4378598"/>
            <a:ext cx="7620001" cy="4271047"/>
          </a:xfrm>
          <a:prstGeom prst="roundRect">
            <a:avLst>
              <a:gd name="adj" fmla="val 11894"/>
            </a:avLst>
          </a:prstGeom>
          <a:solidFill>
            <a:srgbClr val="C8D5F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10"/>
          <p:cNvSpPr txBox="1"/>
          <p:nvPr/>
        </p:nvSpPr>
        <p:spPr>
          <a:xfrm>
            <a:off x="1097160" y="4749757"/>
            <a:ext cx="4309409" cy="19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80"/>
              <a:buFont typeface="Helvetica Neue"/>
              <a:buNone/>
            </a:pPr>
            <a:r>
              <a:rPr lang="en-US" sz="1188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90</a:t>
            </a:r>
            <a:endParaRPr/>
          </a:p>
        </p:txBody>
      </p:sp>
      <p:sp>
        <p:nvSpPr>
          <p:cNvPr id="215" name="Google Shape;215;p10"/>
          <p:cNvSpPr txBox="1"/>
          <p:nvPr/>
        </p:nvSpPr>
        <p:spPr>
          <a:xfrm>
            <a:off x="16864086" y="4749757"/>
            <a:ext cx="4309409" cy="19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80"/>
              <a:buFont typeface="Helvetica Neue"/>
              <a:buNone/>
            </a:pPr>
            <a:r>
              <a:rPr lang="en-US" sz="1188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/>
          </a:p>
        </p:txBody>
      </p:sp>
      <p:sp>
        <p:nvSpPr>
          <p:cNvPr id="216" name="Google Shape;216;p10"/>
          <p:cNvSpPr txBox="1"/>
          <p:nvPr/>
        </p:nvSpPr>
        <p:spPr>
          <a:xfrm>
            <a:off x="9004265" y="7330066"/>
            <a:ext cx="5294351" cy="136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lnSpc>
                <a:spcPct val="90000"/>
              </a:lnSpc>
              <a:buSzPts val="5000"/>
            </a:pPr>
            <a:r>
              <a:rPr lang="lt-LT" sz="5000" dirty="0" err="1"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Exhibition</a:t>
            </a:r>
            <a:r>
              <a:rPr lang="en-US" sz="5000" b="0" i="0" u="none" strike="noStrike" cap="none" dirty="0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5000" b="0" i="0" u="none" strike="noStrike" cap="none" dirty="0" err="1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halls</a:t>
            </a:r>
            <a:endParaRPr dirty="0">
              <a:latin typeface="Helvetica Neue" panose="020B0604020202020204" charset="0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8885013" y="4749757"/>
            <a:ext cx="4309409" cy="19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80"/>
              <a:buFont typeface="Helvetica Neue"/>
              <a:buNone/>
            </a:pPr>
            <a:r>
              <a:rPr lang="en-US" sz="1188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/>
          </a:p>
        </p:txBody>
      </p:sp>
      <p:sp>
        <p:nvSpPr>
          <p:cNvPr id="218" name="Google Shape;218;p10"/>
          <p:cNvSpPr txBox="1"/>
          <p:nvPr/>
        </p:nvSpPr>
        <p:spPr>
          <a:xfrm>
            <a:off x="16974763" y="7330066"/>
            <a:ext cx="5294351" cy="136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</a:pPr>
            <a:r>
              <a:rPr lang="lt-LT" sz="5000" b="0" i="0" u="none" strike="noStrike" cap="none" dirty="0" err="1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Stages</a:t>
            </a:r>
            <a:endParaRPr dirty="0">
              <a:latin typeface="Helvetica Neue" panose="020B0604020202020204" charset="0"/>
            </a:endParaRPr>
          </a:p>
        </p:txBody>
      </p:sp>
      <p:sp>
        <p:nvSpPr>
          <p:cNvPr id="219" name="Google Shape;219;p10"/>
          <p:cNvSpPr txBox="1"/>
          <p:nvPr/>
        </p:nvSpPr>
        <p:spPr>
          <a:xfrm>
            <a:off x="866774" y="639461"/>
            <a:ext cx="6509501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enginuum 2026</a:t>
            </a:r>
            <a:endParaRPr/>
          </a:p>
        </p:txBody>
      </p:sp>
      <p:sp>
        <p:nvSpPr>
          <p:cNvPr id="220" name="Google Shape;220;p10"/>
          <p:cNvSpPr txBox="1"/>
          <p:nvPr/>
        </p:nvSpPr>
        <p:spPr>
          <a:xfrm>
            <a:off x="773538" y="1421264"/>
            <a:ext cx="8292985" cy="192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lvl="0">
              <a:buSzPts val="7500"/>
            </a:pPr>
            <a:r>
              <a:rPr lang="en-US" sz="6900" dirty="0">
                <a:latin typeface="Helvetica Neue" panose="020B0604020202020204" charset="0"/>
              </a:rPr>
              <a:t>Expectation for</a:t>
            </a:r>
            <a:r>
              <a:rPr lang="en-US" sz="6900" b="0" i="0" u="none" strike="noStrike" cap="none" dirty="0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 2026</a:t>
            </a:r>
            <a:endParaRPr sz="6900" dirty="0">
              <a:latin typeface="Helvetica Neue" panose="020B0604020202020204" charset="0"/>
            </a:endParaRPr>
          </a:p>
        </p:txBody>
      </p:sp>
      <p:sp>
        <p:nvSpPr>
          <p:cNvPr id="221" name="Google Shape;221;p10"/>
          <p:cNvSpPr/>
          <p:nvPr/>
        </p:nvSpPr>
        <p:spPr>
          <a:xfrm>
            <a:off x="509833" y="8877223"/>
            <a:ext cx="7620001" cy="4271047"/>
          </a:xfrm>
          <a:prstGeom prst="roundRect">
            <a:avLst>
              <a:gd name="adj" fmla="val 11894"/>
            </a:avLst>
          </a:prstGeom>
          <a:solidFill>
            <a:srgbClr val="E5F8B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8372475" y="8877223"/>
            <a:ext cx="7620000" cy="4271047"/>
          </a:xfrm>
          <a:prstGeom prst="roundRect">
            <a:avLst>
              <a:gd name="adj" fmla="val 11894"/>
            </a:avLst>
          </a:prstGeom>
          <a:solidFill>
            <a:srgbClr val="EBEBEB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Google Shape;223;p10"/>
          <p:cNvSpPr/>
          <p:nvPr/>
        </p:nvSpPr>
        <p:spPr>
          <a:xfrm>
            <a:off x="16219547" y="8877223"/>
            <a:ext cx="7620001" cy="4271047"/>
          </a:xfrm>
          <a:prstGeom prst="roundRect">
            <a:avLst>
              <a:gd name="adj" fmla="val 11894"/>
            </a:avLst>
          </a:prstGeom>
          <a:solidFill>
            <a:srgbClr val="C8D5F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4" name="Google Shape;224;p1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48408" y="1379710"/>
            <a:ext cx="1221288" cy="122128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0"/>
          <p:cNvSpPr txBox="1"/>
          <p:nvPr/>
        </p:nvSpPr>
        <p:spPr>
          <a:xfrm>
            <a:off x="1040762" y="11102121"/>
            <a:ext cx="7104641" cy="245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</a:pPr>
            <a:r>
              <a:rPr lang="en-US" sz="5000" b="0" i="0" u="none" strike="noStrike" cap="none" dirty="0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Hosted Buyer</a:t>
            </a:r>
            <a:endParaRPr dirty="0">
              <a:latin typeface="Helvetica Neue" panose="020B060402020202020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</a:pPr>
            <a:r>
              <a:rPr lang="lt-LT" sz="5000" dirty="0" err="1"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p</a:t>
            </a:r>
            <a:r>
              <a:rPr lang="lt-LT" sz="5000" b="0" i="0" u="none" strike="noStrike" cap="none" dirty="0" err="1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rogramme</a:t>
            </a:r>
            <a:r>
              <a:rPr lang="lt-LT" sz="5000" b="0" i="0" u="none" strike="noStrike" cap="none" dirty="0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5000" b="0" i="0" u="none" strike="noStrike" cap="none" dirty="0" err="1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participants</a:t>
            </a:r>
            <a:endParaRPr dirty="0">
              <a:latin typeface="Helvetica Neue" panose="020B0604020202020204" charset="0"/>
            </a:endParaRPr>
          </a:p>
        </p:txBody>
      </p:sp>
      <p:sp>
        <p:nvSpPr>
          <p:cNvPr id="226" name="Google Shape;226;p10"/>
          <p:cNvSpPr txBox="1"/>
          <p:nvPr/>
        </p:nvSpPr>
        <p:spPr>
          <a:xfrm>
            <a:off x="866774" y="9248382"/>
            <a:ext cx="4309409" cy="19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80"/>
              <a:buFont typeface="Helvetica Neue"/>
              <a:buNone/>
            </a:pPr>
            <a:r>
              <a:rPr lang="en-US" sz="1188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endParaRPr dirty="0"/>
          </a:p>
        </p:txBody>
      </p:sp>
      <p:sp>
        <p:nvSpPr>
          <p:cNvPr id="227" name="Google Shape;227;p10"/>
          <p:cNvSpPr txBox="1"/>
          <p:nvPr/>
        </p:nvSpPr>
        <p:spPr>
          <a:xfrm>
            <a:off x="16864086" y="9248382"/>
            <a:ext cx="4309409" cy="19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80"/>
              <a:buFont typeface="Helvetica Neue"/>
              <a:buNone/>
            </a:pPr>
            <a:r>
              <a:rPr lang="en-US" sz="1188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3000</a:t>
            </a:r>
            <a:endParaRPr/>
          </a:p>
        </p:txBody>
      </p:sp>
      <p:sp>
        <p:nvSpPr>
          <p:cNvPr id="228" name="Google Shape;228;p10"/>
          <p:cNvSpPr txBox="1"/>
          <p:nvPr/>
        </p:nvSpPr>
        <p:spPr>
          <a:xfrm>
            <a:off x="9004265" y="11828691"/>
            <a:ext cx="5294351" cy="136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</a:pPr>
            <a:r>
              <a:rPr lang="en-US" sz="5000" b="0" i="0" u="none" strike="noStrike" cap="none" dirty="0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B2B </a:t>
            </a:r>
            <a:r>
              <a:rPr lang="lt-LT" sz="5000" b="0" i="0" u="none" strike="noStrike" cap="none" dirty="0" err="1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meetings</a:t>
            </a:r>
            <a:endParaRPr dirty="0">
              <a:latin typeface="Helvetica Neue" panose="020B0604020202020204" charset="0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8885013" y="9248382"/>
            <a:ext cx="4309409" cy="19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80"/>
              <a:buFont typeface="Helvetica Neue"/>
              <a:buNone/>
            </a:pPr>
            <a:r>
              <a:rPr lang="en-US" sz="1188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150</a:t>
            </a:r>
            <a:endParaRPr/>
          </a:p>
        </p:txBody>
      </p:sp>
      <p:sp>
        <p:nvSpPr>
          <p:cNvPr id="230" name="Google Shape;230;p10"/>
          <p:cNvSpPr txBox="1"/>
          <p:nvPr/>
        </p:nvSpPr>
        <p:spPr>
          <a:xfrm>
            <a:off x="16974763" y="11828691"/>
            <a:ext cx="5294351" cy="136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2500"/>
          </a:bodyPr>
          <a:lstStyle/>
          <a:p>
            <a:pPr lvl="0">
              <a:lnSpc>
                <a:spcPct val="90000"/>
              </a:lnSpc>
              <a:buSzPts val="5000"/>
            </a:pPr>
            <a:r>
              <a:rPr lang="en-US" sz="5400" dirty="0">
                <a:latin typeface="Helvetica Neue" panose="020B0604020202020204" charset="0"/>
              </a:rPr>
              <a:t>Exhibition visitors</a:t>
            </a:r>
            <a:endParaRPr dirty="0">
              <a:latin typeface="Helvetica Neue" panose="020B0604020202020204" charset="0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1157193" y="7074989"/>
            <a:ext cx="5294351" cy="136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</a:pPr>
            <a:r>
              <a:rPr lang="lt-LT" sz="5000" b="0" i="0" u="none" strike="noStrike" cap="none" dirty="0" err="1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Exhibition</a:t>
            </a:r>
            <a:r>
              <a:rPr lang="lt-LT" sz="5000" b="0" i="0" u="none" strike="noStrike" cap="none" dirty="0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lt-LT" sz="5000" b="0" i="0" u="none" strike="noStrike" cap="none" dirty="0" err="1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participants</a:t>
            </a:r>
            <a:endParaRPr dirty="0">
              <a:latin typeface="Helvetica Neue" panose="020B06040202020202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Custom</PresentationFormat>
  <Paragraphs>98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Helvetica Neue</vt:lpstr>
      <vt:lpstr>Arial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Edita Grušienė</cp:lastModifiedBy>
  <cp:revision>5</cp:revision>
  <dcterms:modified xsi:type="dcterms:W3CDTF">2026-01-29T14:48:13Z</dcterms:modified>
</cp:coreProperties>
</file>